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06" r:id="rId1"/>
  </p:sldMasterIdLst>
  <p:sldIdLst>
    <p:sldId id="256" r:id="rId2"/>
    <p:sldId id="261" r:id="rId3"/>
    <p:sldId id="262" r:id="rId4"/>
    <p:sldId id="267" r:id="rId5"/>
    <p:sldId id="268" r:id="rId6"/>
    <p:sldId id="269" r:id="rId7"/>
    <p:sldId id="270" r:id="rId8"/>
    <p:sldId id="271" r:id="rId9"/>
    <p:sldId id="272" r:id="rId10"/>
    <p:sldId id="273" r:id="rId11"/>
    <p:sldId id="276" r:id="rId12"/>
    <p:sldId id="280" r:id="rId13"/>
    <p:sldId id="281" r:id="rId14"/>
    <p:sldId id="295" r:id="rId15"/>
    <p:sldId id="303" r:id="rId16"/>
    <p:sldId id="304" r:id="rId17"/>
    <p:sldId id="302" r:id="rId18"/>
  </p:sldIdLst>
  <p:sldSz cx="12192000" cy="8299450"/>
  <p:notesSz cx="6858000" cy="9144000"/>
  <p:defaultTextStyle>
    <a:defPPr>
      <a:defRPr lang="ru-RU"/>
    </a:defPPr>
    <a:lvl1pPr marL="0" algn="l" defTabSz="914242" rtl="0" eaLnBrk="1" latinLnBrk="0" hangingPunct="1">
      <a:defRPr sz="1800" kern="1200">
        <a:solidFill>
          <a:schemeClr val="tx1"/>
        </a:solidFill>
        <a:latin typeface="+mn-lt"/>
        <a:ea typeface="+mn-ea"/>
        <a:cs typeface="+mn-cs"/>
      </a:defRPr>
    </a:lvl1pPr>
    <a:lvl2pPr marL="457119" algn="l" defTabSz="914242" rtl="0" eaLnBrk="1" latinLnBrk="0" hangingPunct="1">
      <a:defRPr sz="1800" kern="1200">
        <a:solidFill>
          <a:schemeClr val="tx1"/>
        </a:solidFill>
        <a:latin typeface="+mn-lt"/>
        <a:ea typeface="+mn-ea"/>
        <a:cs typeface="+mn-cs"/>
      </a:defRPr>
    </a:lvl2pPr>
    <a:lvl3pPr marL="914242" algn="l" defTabSz="914242" rtl="0" eaLnBrk="1" latinLnBrk="0" hangingPunct="1">
      <a:defRPr sz="1800" kern="1200">
        <a:solidFill>
          <a:schemeClr val="tx1"/>
        </a:solidFill>
        <a:latin typeface="+mn-lt"/>
        <a:ea typeface="+mn-ea"/>
        <a:cs typeface="+mn-cs"/>
      </a:defRPr>
    </a:lvl3pPr>
    <a:lvl4pPr marL="1371363" algn="l" defTabSz="914242" rtl="0" eaLnBrk="1" latinLnBrk="0" hangingPunct="1">
      <a:defRPr sz="1800" kern="1200">
        <a:solidFill>
          <a:schemeClr val="tx1"/>
        </a:solidFill>
        <a:latin typeface="+mn-lt"/>
        <a:ea typeface="+mn-ea"/>
        <a:cs typeface="+mn-cs"/>
      </a:defRPr>
    </a:lvl4pPr>
    <a:lvl5pPr marL="1828485" algn="l" defTabSz="914242" rtl="0" eaLnBrk="1" latinLnBrk="0" hangingPunct="1">
      <a:defRPr sz="1800" kern="1200">
        <a:solidFill>
          <a:schemeClr val="tx1"/>
        </a:solidFill>
        <a:latin typeface="+mn-lt"/>
        <a:ea typeface="+mn-ea"/>
        <a:cs typeface="+mn-cs"/>
      </a:defRPr>
    </a:lvl5pPr>
    <a:lvl6pPr marL="2285604" algn="l" defTabSz="914242" rtl="0" eaLnBrk="1" latinLnBrk="0" hangingPunct="1">
      <a:defRPr sz="1800" kern="1200">
        <a:solidFill>
          <a:schemeClr val="tx1"/>
        </a:solidFill>
        <a:latin typeface="+mn-lt"/>
        <a:ea typeface="+mn-ea"/>
        <a:cs typeface="+mn-cs"/>
      </a:defRPr>
    </a:lvl6pPr>
    <a:lvl7pPr marL="2742726" algn="l" defTabSz="914242" rtl="0" eaLnBrk="1" latinLnBrk="0" hangingPunct="1">
      <a:defRPr sz="1800" kern="1200">
        <a:solidFill>
          <a:schemeClr val="tx1"/>
        </a:solidFill>
        <a:latin typeface="+mn-lt"/>
        <a:ea typeface="+mn-ea"/>
        <a:cs typeface="+mn-cs"/>
      </a:defRPr>
    </a:lvl7pPr>
    <a:lvl8pPr marL="3199847" algn="l" defTabSz="914242" rtl="0" eaLnBrk="1" latinLnBrk="0" hangingPunct="1">
      <a:defRPr sz="1800" kern="1200">
        <a:solidFill>
          <a:schemeClr val="tx1"/>
        </a:solidFill>
        <a:latin typeface="+mn-lt"/>
        <a:ea typeface="+mn-ea"/>
        <a:cs typeface="+mn-cs"/>
      </a:defRPr>
    </a:lvl8pPr>
    <a:lvl9pPr marL="3656970" algn="l" defTabSz="91424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22" autoAdjust="0"/>
  </p:normalViewPr>
  <p:slideViewPr>
    <p:cSldViewPr>
      <p:cViewPr>
        <p:scale>
          <a:sx n="90" d="100"/>
          <a:sy n="90" d="100"/>
        </p:scale>
        <p:origin x="-684" y="-138"/>
      </p:cViewPr>
      <p:guideLst>
        <p:guide orient="horz" pos="2614"/>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Доходы</c:v>
                </c:pt>
              </c:strCache>
            </c:strRef>
          </c:tx>
          <c:spPr>
            <a:solidFill>
              <a:schemeClr val="tx2">
                <a:lumMod val="60000"/>
                <a:lumOff val="40000"/>
              </a:schemeClr>
            </a:solidFill>
          </c:spPr>
          <c:invertIfNegative val="0"/>
          <c:dLbls>
            <c:dLbl>
              <c:idx val="0"/>
              <c:layout>
                <c:manualLayout>
                  <c:x val="0"/>
                  <c:y val="-1.3419402675065089E-2"/>
                </c:manualLayout>
              </c:layout>
              <c:showLegendKey val="0"/>
              <c:showVal val="1"/>
              <c:showCatName val="0"/>
              <c:showSerName val="0"/>
              <c:showPercent val="0"/>
              <c:showBubbleSize val="0"/>
            </c:dLbl>
            <c:dLbl>
              <c:idx val="1"/>
              <c:layout>
                <c:manualLayout>
                  <c:x val="-1.2333516944115315E-3"/>
                  <c:y val="-1.3419402675065089E-2"/>
                </c:manualLayout>
              </c:layout>
              <c:showLegendKey val="0"/>
              <c:showVal val="1"/>
              <c:showCatName val="0"/>
              <c:showSerName val="0"/>
              <c:showPercent val="0"/>
              <c:showBubbleSize val="0"/>
            </c:dLbl>
            <c:dLbl>
              <c:idx val="2"/>
              <c:layout>
                <c:manualLayout>
                  <c:x val="-3.7000550832347301E-3"/>
                  <c:y val="-2.3004690300111583E-2"/>
                </c:manualLayout>
              </c:layout>
              <c:showLegendKey val="0"/>
              <c:showVal val="1"/>
              <c:showCatName val="0"/>
              <c:showSerName val="0"/>
              <c:showPercent val="0"/>
              <c:showBubbleSize val="0"/>
            </c:dLbl>
            <c:dLbl>
              <c:idx val="3"/>
              <c:layout>
                <c:manualLayout>
                  <c:x val="1.2333516944114861E-3"/>
                  <c:y val="-1.3419402675065086E-2"/>
                </c:manualLayout>
              </c:layout>
              <c:showLegendKey val="0"/>
              <c:showVal val="1"/>
              <c:showCatName val="0"/>
              <c:showSerName val="0"/>
              <c:showPercent val="0"/>
              <c:showBubbleSize val="0"/>
            </c:dLbl>
            <c:txPr>
              <a:bodyPr/>
              <a:lstStyle/>
              <a:p>
                <a:pPr>
                  <a:defRPr sz="1400"/>
                </a:pPr>
                <a:endParaRPr lang="ru-RU"/>
              </a:p>
            </c:txPr>
            <c:showLegendKey val="0"/>
            <c:showVal val="1"/>
            <c:showCatName val="0"/>
            <c:showSerName val="0"/>
            <c:showPercent val="0"/>
            <c:showBubbleSize val="0"/>
            <c:showLeaderLines val="0"/>
          </c:dLbls>
          <c:cat>
            <c:strRef>
              <c:f>Лист1!$A$2:$A$5</c:f>
              <c:strCache>
                <c:ptCount val="4"/>
                <c:pt idx="0">
                  <c:v>2025 год</c:v>
                </c:pt>
                <c:pt idx="1">
                  <c:v>2026 год</c:v>
                </c:pt>
                <c:pt idx="2">
                  <c:v>2027 год</c:v>
                </c:pt>
                <c:pt idx="3">
                  <c:v>2028 год</c:v>
                </c:pt>
              </c:strCache>
            </c:strRef>
          </c:cat>
          <c:val>
            <c:numRef>
              <c:f>Лист1!$B$2:$B$5</c:f>
              <c:numCache>
                <c:formatCode>General</c:formatCode>
                <c:ptCount val="4"/>
                <c:pt idx="0">
                  <c:v>137933.9</c:v>
                </c:pt>
                <c:pt idx="1">
                  <c:v>142782.9</c:v>
                </c:pt>
                <c:pt idx="2">
                  <c:v>135484.5</c:v>
                </c:pt>
                <c:pt idx="3">
                  <c:v>124848.1</c:v>
                </c:pt>
              </c:numCache>
            </c:numRef>
          </c:val>
        </c:ser>
        <c:ser>
          <c:idx val="1"/>
          <c:order val="1"/>
          <c:tx>
            <c:strRef>
              <c:f>Лист1!$C$1</c:f>
              <c:strCache>
                <c:ptCount val="1"/>
                <c:pt idx="0">
                  <c:v>Расходы</c:v>
                </c:pt>
              </c:strCache>
            </c:strRef>
          </c:tx>
          <c:spPr>
            <a:solidFill>
              <a:schemeClr val="accent3">
                <a:lumMod val="60000"/>
                <a:lumOff val="40000"/>
              </a:schemeClr>
            </a:solidFill>
          </c:spPr>
          <c:invertIfNegative val="0"/>
          <c:dLbls>
            <c:dLbl>
              <c:idx val="0"/>
              <c:layout>
                <c:manualLayout>
                  <c:x val="2.8367088971466264E-2"/>
                  <c:y val="-1.3419402675065089E-2"/>
                </c:manualLayout>
              </c:layout>
              <c:showLegendKey val="0"/>
              <c:showVal val="1"/>
              <c:showCatName val="0"/>
              <c:showSerName val="0"/>
              <c:showPercent val="0"/>
              <c:showBubbleSize val="0"/>
            </c:dLbl>
            <c:dLbl>
              <c:idx val="1"/>
              <c:layout>
                <c:manualLayout>
                  <c:x val="1.9733627110585225E-2"/>
                  <c:y val="-1.3419402675065089E-2"/>
                </c:manualLayout>
              </c:layout>
              <c:showLegendKey val="0"/>
              <c:showVal val="1"/>
              <c:showCatName val="0"/>
              <c:showSerName val="0"/>
              <c:showPercent val="0"/>
              <c:showBubbleSize val="0"/>
            </c:dLbl>
            <c:dLbl>
              <c:idx val="2"/>
              <c:layout>
                <c:manualLayout>
                  <c:x val="1.8500275416173651E-2"/>
                  <c:y val="-2.3004690300111583E-2"/>
                </c:manualLayout>
              </c:layout>
              <c:showLegendKey val="0"/>
              <c:showVal val="1"/>
              <c:showCatName val="0"/>
              <c:showSerName val="0"/>
              <c:showPercent val="0"/>
              <c:showBubbleSize val="0"/>
            </c:dLbl>
            <c:dLbl>
              <c:idx val="3"/>
              <c:layout>
                <c:manualLayout>
                  <c:x val="2.3433682193819957E-2"/>
                  <c:y val="-1.3419402675065089E-2"/>
                </c:manualLayout>
              </c:layout>
              <c:showLegendKey val="0"/>
              <c:showVal val="1"/>
              <c:showCatName val="0"/>
              <c:showSerName val="0"/>
              <c:showPercent val="0"/>
              <c:showBubbleSize val="0"/>
            </c:dLbl>
            <c:txPr>
              <a:bodyPr/>
              <a:lstStyle/>
              <a:p>
                <a:pPr>
                  <a:defRPr sz="1400"/>
                </a:pPr>
                <a:endParaRPr lang="ru-RU"/>
              </a:p>
            </c:txPr>
            <c:showLegendKey val="0"/>
            <c:showVal val="1"/>
            <c:showCatName val="0"/>
            <c:showSerName val="0"/>
            <c:showPercent val="0"/>
            <c:showBubbleSize val="0"/>
            <c:showLeaderLines val="0"/>
          </c:dLbls>
          <c:cat>
            <c:strRef>
              <c:f>Лист1!$A$2:$A$5</c:f>
              <c:strCache>
                <c:ptCount val="4"/>
                <c:pt idx="0">
                  <c:v>2025 год</c:v>
                </c:pt>
                <c:pt idx="1">
                  <c:v>2026 год</c:v>
                </c:pt>
                <c:pt idx="2">
                  <c:v>2027 год</c:v>
                </c:pt>
                <c:pt idx="3">
                  <c:v>2028 год</c:v>
                </c:pt>
              </c:strCache>
            </c:strRef>
          </c:cat>
          <c:val>
            <c:numRef>
              <c:f>Лист1!$C$2:$C$5</c:f>
              <c:numCache>
                <c:formatCode>General</c:formatCode>
                <c:ptCount val="4"/>
                <c:pt idx="0">
                  <c:v>137933.9</c:v>
                </c:pt>
                <c:pt idx="1">
                  <c:v>142782.9</c:v>
                </c:pt>
                <c:pt idx="2">
                  <c:v>135484.5</c:v>
                </c:pt>
                <c:pt idx="3">
                  <c:v>124848.1</c:v>
                </c:pt>
              </c:numCache>
            </c:numRef>
          </c:val>
        </c:ser>
        <c:ser>
          <c:idx val="2"/>
          <c:order val="2"/>
          <c:tx>
            <c:strRef>
              <c:f>Лист1!$D$1</c:f>
              <c:strCache>
                <c:ptCount val="1"/>
                <c:pt idx="0">
                  <c:v>Дефицит (-)/
Профицит (+)</c:v>
                </c:pt>
              </c:strCache>
            </c:strRef>
          </c:tx>
          <c:spPr>
            <a:solidFill>
              <a:schemeClr val="accent2">
                <a:lumMod val="60000"/>
                <a:lumOff val="40000"/>
              </a:schemeClr>
            </a:solidFill>
          </c:spPr>
          <c:invertIfNegative val="0"/>
          <c:cat>
            <c:strRef>
              <c:f>Лист1!$A$2:$A$5</c:f>
              <c:strCache>
                <c:ptCount val="4"/>
                <c:pt idx="0">
                  <c:v>2025 год</c:v>
                </c:pt>
                <c:pt idx="1">
                  <c:v>2026 год</c:v>
                </c:pt>
                <c:pt idx="2">
                  <c:v>2027 год</c:v>
                </c:pt>
                <c:pt idx="3">
                  <c:v>2028 год</c:v>
                </c:pt>
              </c:strCache>
            </c:strRef>
          </c:cat>
          <c:val>
            <c:numRef>
              <c:f>Лист1!$D$2:$D$5</c:f>
              <c:numCache>
                <c:formatCode>General</c:formatCode>
                <c:ptCount val="4"/>
                <c:pt idx="0">
                  <c:v>0</c:v>
                </c:pt>
                <c:pt idx="1">
                  <c:v>0</c:v>
                </c:pt>
                <c:pt idx="2">
                  <c:v>0</c:v>
                </c:pt>
                <c:pt idx="3">
                  <c:v>0</c:v>
                </c:pt>
              </c:numCache>
            </c:numRef>
          </c:val>
        </c:ser>
        <c:dLbls>
          <c:showLegendKey val="0"/>
          <c:showVal val="1"/>
          <c:showCatName val="0"/>
          <c:showSerName val="0"/>
          <c:showPercent val="0"/>
          <c:showBubbleSize val="0"/>
        </c:dLbls>
        <c:gapWidth val="75"/>
        <c:shape val="box"/>
        <c:axId val="167950592"/>
        <c:axId val="167964672"/>
        <c:axId val="0"/>
      </c:bar3DChart>
      <c:catAx>
        <c:axId val="167950592"/>
        <c:scaling>
          <c:orientation val="minMax"/>
        </c:scaling>
        <c:delete val="0"/>
        <c:axPos val="b"/>
        <c:majorTickMark val="none"/>
        <c:minorTickMark val="none"/>
        <c:tickLblPos val="nextTo"/>
        <c:crossAx val="167964672"/>
        <c:crosses val="autoZero"/>
        <c:auto val="1"/>
        <c:lblAlgn val="ctr"/>
        <c:lblOffset val="100"/>
        <c:noMultiLvlLbl val="0"/>
      </c:catAx>
      <c:valAx>
        <c:axId val="167964672"/>
        <c:scaling>
          <c:orientation val="minMax"/>
        </c:scaling>
        <c:delete val="0"/>
        <c:axPos val="l"/>
        <c:numFmt formatCode="General" sourceLinked="1"/>
        <c:majorTickMark val="none"/>
        <c:minorTickMark val="none"/>
        <c:tickLblPos val="nextTo"/>
        <c:crossAx val="167950592"/>
        <c:crosses val="autoZero"/>
        <c:crossBetween val="between"/>
      </c:valAx>
    </c:plotArea>
    <c:legend>
      <c:legendPos val="b"/>
      <c:layout/>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spPr>
            <a:scene3d>
              <a:camera prst="orthographicFront"/>
              <a:lightRig rig="threePt" dir="t"/>
            </a:scene3d>
            <a:sp3d>
              <a:bevelT/>
            </a:sp3d>
          </c:spPr>
          <c:dPt>
            <c:idx val="0"/>
            <c:bubble3D val="0"/>
            <c:spPr>
              <a:solidFill>
                <a:schemeClr val="accent2">
                  <a:lumMod val="60000"/>
                  <a:lumOff val="40000"/>
                </a:schemeClr>
              </a:solidFill>
              <a:scene3d>
                <a:camera prst="orthographicFront"/>
                <a:lightRig rig="threePt" dir="t"/>
              </a:scene3d>
              <a:sp3d>
                <a:bevelT/>
              </a:sp3d>
            </c:spPr>
          </c:dPt>
          <c:dPt>
            <c:idx val="1"/>
            <c:bubble3D val="0"/>
            <c:spPr>
              <a:solidFill>
                <a:schemeClr val="accent3">
                  <a:lumMod val="60000"/>
                  <a:lumOff val="40000"/>
                </a:schemeClr>
              </a:solidFill>
              <a:scene3d>
                <a:camera prst="orthographicFront"/>
                <a:lightRig rig="threePt" dir="t"/>
              </a:scene3d>
              <a:sp3d>
                <a:bevelT/>
              </a:sp3d>
            </c:spPr>
          </c:dPt>
          <c:dPt>
            <c:idx val="2"/>
            <c:bubble3D val="0"/>
            <c:spPr>
              <a:solidFill>
                <a:schemeClr val="tx2">
                  <a:lumMod val="60000"/>
                  <a:lumOff val="40000"/>
                </a:schemeClr>
              </a:solidFill>
              <a:ln w="28575">
                <a:noFill/>
              </a:ln>
              <a:scene3d>
                <a:camera prst="orthographicFront"/>
                <a:lightRig rig="threePt" dir="t"/>
              </a:scene3d>
              <a:sp3d>
                <a:bevelT/>
              </a:sp3d>
            </c:spPr>
          </c:dPt>
          <c:dLbls>
            <c:dLbl>
              <c:idx val="2"/>
              <c:dLblPos val="inEnd"/>
              <c:showLegendKey val="0"/>
              <c:showVal val="0"/>
              <c:showCatName val="0"/>
              <c:showSerName val="0"/>
              <c:showPercent val="1"/>
              <c:showBubbleSize val="0"/>
            </c:dLbl>
            <c:showLegendKey val="0"/>
            <c:showVal val="0"/>
            <c:showCatName val="0"/>
            <c:showSerName val="0"/>
            <c:showPercent val="1"/>
            <c:showBubbleSize val="0"/>
            <c:showLeaderLines val="1"/>
          </c:dLbls>
          <c:cat>
            <c:strRef>
              <c:f>Лист1!$A$2:$A$3</c:f>
              <c:strCache>
                <c:ptCount val="2"/>
                <c:pt idx="0">
                  <c:v>Налог на доходы физических лиц</c:v>
                </c:pt>
                <c:pt idx="1">
                  <c:v>Безвозмездные поступления из
бюджета Санкт-Петербурга</c:v>
                </c:pt>
              </c:strCache>
            </c:strRef>
          </c:cat>
          <c:val>
            <c:numRef>
              <c:f>Лист1!$B$2:$B$3</c:f>
              <c:numCache>
                <c:formatCode>0.0</c:formatCode>
                <c:ptCount val="2"/>
                <c:pt idx="0" formatCode="#,##0.00">
                  <c:v>10494.7</c:v>
                </c:pt>
                <c:pt idx="1">
                  <c:v>132288.20000000001</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65706074515312607"/>
          <c:y val="1.1781846787311399E-2"/>
          <c:w val="0.34052323714412247"/>
          <c:h val="0.28992332541356297"/>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Налог на доходы физических лиц</c:v>
                </c:pt>
              </c:strCache>
            </c:strRef>
          </c:tx>
          <c:spPr>
            <a:solidFill>
              <a:schemeClr val="accent4">
                <a:lumMod val="60000"/>
                <a:lumOff val="40000"/>
              </a:schemeClr>
            </a:solidFill>
          </c:spPr>
          <c:invertIfNegative val="0"/>
          <c:cat>
            <c:strRef>
              <c:f>Лист1!$A$2:$A$5</c:f>
              <c:strCache>
                <c:ptCount val="4"/>
                <c:pt idx="0">
                  <c:v>2025 год </c:v>
                </c:pt>
                <c:pt idx="1">
                  <c:v>2026 год </c:v>
                </c:pt>
                <c:pt idx="2">
                  <c:v>2027 год </c:v>
                </c:pt>
                <c:pt idx="3">
                  <c:v>2028 год </c:v>
                </c:pt>
              </c:strCache>
            </c:strRef>
          </c:cat>
          <c:val>
            <c:numRef>
              <c:f>Лист1!$B$2:$B$5</c:f>
              <c:numCache>
                <c:formatCode>_(* #,##0.00_);_(* \(#,##0.00\);_(* "-"??_);_(@_)</c:formatCode>
                <c:ptCount val="4"/>
                <c:pt idx="0">
                  <c:v>8181.9</c:v>
                </c:pt>
                <c:pt idx="1">
                  <c:v>10494.7</c:v>
                </c:pt>
                <c:pt idx="2">
                  <c:v>11606.1</c:v>
                </c:pt>
                <c:pt idx="3">
                  <c:v>12835.2</c:v>
                </c:pt>
              </c:numCache>
            </c:numRef>
          </c:val>
        </c:ser>
        <c:ser>
          <c:idx val="1"/>
          <c:order val="1"/>
          <c:tx>
            <c:strRef>
              <c:f>Лист1!$C$1</c:f>
              <c:strCache>
                <c:ptCount val="1"/>
                <c:pt idx="0">
                  <c:v>Штрафы, санкции, возмещение ущерба</c:v>
                </c:pt>
              </c:strCache>
            </c:strRef>
          </c:tx>
          <c:invertIfNegative val="0"/>
          <c:cat>
            <c:strRef>
              <c:f>Лист1!$A$2:$A$5</c:f>
              <c:strCache>
                <c:ptCount val="4"/>
                <c:pt idx="0">
                  <c:v>2025 год </c:v>
                </c:pt>
                <c:pt idx="1">
                  <c:v>2026 год </c:v>
                </c:pt>
                <c:pt idx="2">
                  <c:v>2027 год </c:v>
                </c:pt>
                <c:pt idx="3">
                  <c:v>2028 год </c:v>
                </c:pt>
              </c:strCache>
            </c:strRef>
          </c:cat>
          <c:val>
            <c:numRef>
              <c:f>Лист1!$C$2:$C$5</c:f>
              <c:numCache>
                <c:formatCode>_(* #,##0.00_);_(* \(#,##0.00\);_(* "-"??_);_(@_)</c:formatCode>
                <c:ptCount val="4"/>
                <c:pt idx="0">
                  <c:v>9</c:v>
                </c:pt>
                <c:pt idx="1">
                  <c:v>0</c:v>
                </c:pt>
                <c:pt idx="2">
                  <c:v>0</c:v>
                </c:pt>
                <c:pt idx="3">
                  <c:v>0</c:v>
                </c:pt>
              </c:numCache>
            </c:numRef>
          </c:val>
        </c:ser>
        <c:ser>
          <c:idx val="2"/>
          <c:order val="2"/>
          <c:tx>
            <c:strRef>
              <c:f>Лист1!$D$1</c:f>
              <c:strCache>
                <c:ptCount val="1"/>
                <c:pt idx="0">
                  <c:v>Прочие неналоговые доходы</c:v>
                </c:pt>
              </c:strCache>
            </c:strRef>
          </c:tx>
          <c:spPr>
            <a:solidFill>
              <a:schemeClr val="accent3">
                <a:lumMod val="60000"/>
                <a:lumOff val="40000"/>
              </a:schemeClr>
            </a:solidFill>
          </c:spPr>
          <c:invertIfNegative val="0"/>
          <c:cat>
            <c:strRef>
              <c:f>Лист1!$A$2:$A$5</c:f>
              <c:strCache>
                <c:ptCount val="4"/>
                <c:pt idx="0">
                  <c:v>2025 год </c:v>
                </c:pt>
                <c:pt idx="1">
                  <c:v>2026 год </c:v>
                </c:pt>
                <c:pt idx="2">
                  <c:v>2027 год </c:v>
                </c:pt>
                <c:pt idx="3">
                  <c:v>2028 год </c:v>
                </c:pt>
              </c:strCache>
            </c:strRef>
          </c:cat>
          <c:val>
            <c:numRef>
              <c:f>Лист1!$D$2:$D$5</c:f>
              <c:numCache>
                <c:formatCode>_(* #,##0.00_);_(* \(#,##0.00\);_(* "-"??_);_(@_)</c:formatCode>
                <c:ptCount val="4"/>
                <c:pt idx="0">
                  <c:v>5180.2</c:v>
                </c:pt>
                <c:pt idx="1">
                  <c:v>0</c:v>
                </c:pt>
                <c:pt idx="2">
                  <c:v>0</c:v>
                </c:pt>
                <c:pt idx="3">
                  <c:v>0</c:v>
                </c:pt>
              </c:numCache>
            </c:numRef>
          </c:val>
        </c:ser>
        <c:ser>
          <c:idx val="3"/>
          <c:order val="3"/>
          <c:tx>
            <c:strRef>
              <c:f>Лист1!$E$1</c:f>
              <c:strCache>
                <c:ptCount val="1"/>
                <c:pt idx="0">
                  <c:v>Безвозмездные поступления из 
бюджета Санкт-Петербурга </c:v>
                </c:pt>
              </c:strCache>
            </c:strRef>
          </c:tx>
          <c:invertIfNegative val="0"/>
          <c:cat>
            <c:strRef>
              <c:f>Лист1!$A$2:$A$5</c:f>
              <c:strCache>
                <c:ptCount val="4"/>
                <c:pt idx="0">
                  <c:v>2025 год </c:v>
                </c:pt>
                <c:pt idx="1">
                  <c:v>2026 год </c:v>
                </c:pt>
                <c:pt idx="2">
                  <c:v>2027 год </c:v>
                </c:pt>
                <c:pt idx="3">
                  <c:v>2028 год </c:v>
                </c:pt>
              </c:strCache>
            </c:strRef>
          </c:cat>
          <c:val>
            <c:numRef>
              <c:f>Лист1!$E$2:$E$5</c:f>
              <c:numCache>
                <c:formatCode>_(* #,##0.00_);_(* \(#,##0.00\);_(* "-"??_);_(@_)</c:formatCode>
                <c:ptCount val="4"/>
                <c:pt idx="0">
                  <c:v>124562.8</c:v>
                </c:pt>
                <c:pt idx="1">
                  <c:v>132288.20000000001</c:v>
                </c:pt>
                <c:pt idx="2">
                  <c:v>126878.5</c:v>
                </c:pt>
                <c:pt idx="3">
                  <c:v>117712.9</c:v>
                </c:pt>
              </c:numCache>
            </c:numRef>
          </c:val>
        </c:ser>
        <c:ser>
          <c:idx val="4"/>
          <c:order val="4"/>
          <c:tx>
            <c:strRef>
              <c:f>Лист1!$F$1</c:f>
              <c:strCache>
                <c:ptCount val="1"/>
                <c:pt idx="0">
                  <c:v>Итого</c:v>
                </c:pt>
              </c:strCache>
            </c:strRef>
          </c:tx>
          <c:invertIfNegative val="0"/>
          <c:cat>
            <c:strRef>
              <c:f>Лист1!$A$2:$A$5</c:f>
              <c:strCache>
                <c:ptCount val="4"/>
                <c:pt idx="0">
                  <c:v>2025 год </c:v>
                </c:pt>
                <c:pt idx="1">
                  <c:v>2026 год </c:v>
                </c:pt>
                <c:pt idx="2">
                  <c:v>2027 год </c:v>
                </c:pt>
                <c:pt idx="3">
                  <c:v>2028 год </c:v>
                </c:pt>
              </c:strCache>
            </c:strRef>
          </c:cat>
          <c:val>
            <c:numRef>
              <c:f>Лист1!$F$2:$F$5</c:f>
              <c:numCache>
                <c:formatCode>_(* #,##0.00_);_(* \(#,##0.00\);_(* "-"??_);_(@_)</c:formatCode>
                <c:ptCount val="4"/>
                <c:pt idx="0">
                  <c:v>137933.9</c:v>
                </c:pt>
                <c:pt idx="1">
                  <c:v>142782.90000000002</c:v>
                </c:pt>
                <c:pt idx="2">
                  <c:v>138484.6</c:v>
                </c:pt>
                <c:pt idx="3">
                  <c:v>130548.09999999999</c:v>
                </c:pt>
              </c:numCache>
            </c:numRef>
          </c:val>
        </c:ser>
        <c:dLbls>
          <c:showLegendKey val="0"/>
          <c:showVal val="0"/>
          <c:showCatName val="0"/>
          <c:showSerName val="0"/>
          <c:showPercent val="0"/>
          <c:showBubbleSize val="0"/>
        </c:dLbls>
        <c:gapWidth val="150"/>
        <c:shape val="box"/>
        <c:axId val="184044544"/>
        <c:axId val="184046336"/>
        <c:axId val="0"/>
      </c:bar3DChart>
      <c:catAx>
        <c:axId val="184044544"/>
        <c:scaling>
          <c:orientation val="minMax"/>
        </c:scaling>
        <c:delete val="0"/>
        <c:axPos val="b"/>
        <c:numFmt formatCode="\О\с\н\о\в\н\о\й" sourceLinked="1"/>
        <c:majorTickMark val="out"/>
        <c:minorTickMark val="none"/>
        <c:tickLblPos val="nextTo"/>
        <c:crossAx val="184046336"/>
        <c:crosses val="autoZero"/>
        <c:auto val="1"/>
        <c:lblAlgn val="ctr"/>
        <c:lblOffset val="100"/>
        <c:noMultiLvlLbl val="0"/>
      </c:catAx>
      <c:valAx>
        <c:axId val="184046336"/>
        <c:scaling>
          <c:orientation val="minMax"/>
        </c:scaling>
        <c:delete val="0"/>
        <c:axPos val="l"/>
        <c:majorGridlines/>
        <c:numFmt formatCode="_(* #,##0.00_);_(* \(#,##0.00\);_(* &quot;-&quot;??_);_(@_)" sourceLinked="1"/>
        <c:majorTickMark val="out"/>
        <c:minorTickMark val="none"/>
        <c:tickLblPos val="nextTo"/>
        <c:crossAx val="184044544"/>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60"/>
      <c:hPercent val="100"/>
      <c:rotY val="80"/>
      <c:depthPercent val="40"/>
      <c:rAngAx val="0"/>
      <c:perspective val="30"/>
    </c:view3D>
    <c:floor>
      <c:thickness val="0"/>
    </c:floor>
    <c:sideWall>
      <c:thickness val="0"/>
    </c:sideWall>
    <c:backWall>
      <c:thickness val="0"/>
    </c:backWall>
    <c:plotArea>
      <c:layout>
        <c:manualLayout>
          <c:layoutTarget val="inner"/>
          <c:xMode val="edge"/>
          <c:yMode val="edge"/>
          <c:x val="7.5097806592918245E-2"/>
          <c:y val="8.1616567327346012E-2"/>
          <c:w val="0.83262555964200224"/>
          <c:h val="0.81938812889986712"/>
        </c:manualLayout>
      </c:layout>
      <c:pie3DChart>
        <c:varyColors val="1"/>
        <c:ser>
          <c:idx val="0"/>
          <c:order val="0"/>
          <c:tx>
            <c:strRef>
              <c:f>Лист1!$B$1</c:f>
              <c:strCache>
                <c:ptCount val="1"/>
                <c:pt idx="0">
                  <c:v>Продажи</c:v>
                </c:pt>
              </c:strCache>
            </c:strRef>
          </c:tx>
          <c:dPt>
            <c:idx val="0"/>
            <c:bubble3D val="0"/>
            <c:spPr>
              <a:solidFill>
                <a:schemeClr val="accent1">
                  <a:lumMod val="40000"/>
                  <a:lumOff val="60000"/>
                </a:schemeClr>
              </a:solidFill>
            </c:spPr>
          </c:dPt>
          <c:dPt>
            <c:idx val="1"/>
            <c:bubble3D val="0"/>
            <c:spPr>
              <a:solidFill>
                <a:srgbClr val="FFC000"/>
              </a:solidFill>
            </c:spPr>
          </c:dPt>
          <c:dPt>
            <c:idx val="2"/>
            <c:bubble3D val="0"/>
            <c:spPr>
              <a:solidFill>
                <a:srgbClr val="00B0F0"/>
              </a:solidFill>
            </c:spPr>
          </c:dPt>
          <c:dPt>
            <c:idx val="3"/>
            <c:bubble3D val="0"/>
            <c:spPr>
              <a:solidFill>
                <a:schemeClr val="bg2">
                  <a:lumMod val="25000"/>
                </a:schemeClr>
              </a:solidFill>
            </c:spPr>
          </c:dPt>
          <c:dPt>
            <c:idx val="4"/>
            <c:bubble3D val="0"/>
            <c:spPr>
              <a:solidFill>
                <a:srgbClr val="FFFF00"/>
              </a:solidFill>
            </c:spPr>
          </c:dPt>
          <c:dPt>
            <c:idx val="5"/>
            <c:bubble3D val="0"/>
            <c:spPr>
              <a:solidFill>
                <a:schemeClr val="accent5">
                  <a:lumMod val="60000"/>
                  <a:lumOff val="40000"/>
                </a:schemeClr>
              </a:solidFill>
            </c:spPr>
          </c:dPt>
          <c:dPt>
            <c:idx val="6"/>
            <c:bubble3D val="0"/>
            <c:spPr>
              <a:solidFill>
                <a:schemeClr val="accent2">
                  <a:lumMod val="60000"/>
                  <a:lumOff val="40000"/>
                </a:schemeClr>
              </a:solidFill>
            </c:spPr>
          </c:dPt>
          <c:dPt>
            <c:idx val="7"/>
            <c:bubble3D val="0"/>
            <c:spPr>
              <a:solidFill>
                <a:schemeClr val="accent3">
                  <a:lumMod val="60000"/>
                  <a:lumOff val="40000"/>
                </a:schemeClr>
              </a:solidFill>
            </c:spPr>
          </c:dPt>
          <c:dPt>
            <c:idx val="8"/>
            <c:bubble3D val="0"/>
            <c:spPr>
              <a:solidFill>
                <a:schemeClr val="tx2">
                  <a:lumMod val="60000"/>
                  <a:lumOff val="40000"/>
                </a:schemeClr>
              </a:solidFill>
            </c:spPr>
          </c:dPt>
          <c:dPt>
            <c:idx val="9"/>
            <c:bubble3D val="0"/>
            <c:spPr>
              <a:solidFill>
                <a:schemeClr val="accent2">
                  <a:lumMod val="75000"/>
                </a:schemeClr>
              </a:solidFill>
            </c:spPr>
          </c:dPt>
          <c:dLbls>
            <c:showLegendKey val="0"/>
            <c:showVal val="1"/>
            <c:showCatName val="1"/>
            <c:showSerName val="0"/>
            <c:showPercent val="0"/>
            <c:showBubbleSize val="0"/>
            <c:showLeaderLines val="1"/>
          </c:dLbls>
          <c:cat>
            <c:strRef>
              <c:f>Лист1!$A$2:$A$10</c:f>
              <c:strCache>
                <c:ptCount val="9"/>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Жилищно-коммунальное хозяйство</c:v>
                </c:pt>
                <c:pt idx="4">
                  <c:v>Охрана окружающей среды</c:v>
                </c:pt>
                <c:pt idx="5">
                  <c:v>Образование</c:v>
                </c:pt>
                <c:pt idx="6">
                  <c:v>Культура</c:v>
                </c:pt>
                <c:pt idx="7">
                  <c:v>Социальная политика</c:v>
                </c:pt>
                <c:pt idx="8">
                  <c:v>Средства массовой информации</c:v>
                </c:pt>
              </c:strCache>
            </c:strRef>
          </c:cat>
          <c:val>
            <c:numRef>
              <c:f>Лист1!$B$2:$B$10</c:f>
              <c:numCache>
                <c:formatCode>General</c:formatCode>
                <c:ptCount val="9"/>
                <c:pt idx="0">
                  <c:v>57626.8</c:v>
                </c:pt>
                <c:pt idx="1">
                  <c:v>4047.4</c:v>
                </c:pt>
                <c:pt idx="2">
                  <c:v>122.2</c:v>
                </c:pt>
                <c:pt idx="3">
                  <c:v>50287.199999999997</c:v>
                </c:pt>
                <c:pt idx="4">
                  <c:v>40</c:v>
                </c:pt>
                <c:pt idx="5">
                  <c:v>2558.6</c:v>
                </c:pt>
                <c:pt idx="6">
                  <c:v>8408.2999999999993</c:v>
                </c:pt>
                <c:pt idx="7">
                  <c:v>12434.7</c:v>
                </c:pt>
                <c:pt idx="8">
                  <c:v>7257.7</c:v>
                </c:pt>
              </c:numCache>
            </c:numRef>
          </c:val>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4679689"/>
            <a:ext cx="12192000" cy="3619761"/>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12" name="Rectangle 11"/>
          <p:cNvSpPr/>
          <p:nvPr/>
        </p:nvSpPr>
        <p:spPr>
          <a:xfrm>
            <a:off x="0" y="0"/>
            <a:ext cx="12192000" cy="4679689"/>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dirty="0"/>
          </a:p>
        </p:txBody>
      </p:sp>
      <p:sp>
        <p:nvSpPr>
          <p:cNvPr id="13" name="Rectangle 12"/>
          <p:cNvSpPr/>
          <p:nvPr/>
        </p:nvSpPr>
        <p:spPr>
          <a:xfrm>
            <a:off x="0" y="3209788"/>
            <a:ext cx="12192000" cy="2766483"/>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14" name="Oval 13"/>
          <p:cNvSpPr/>
          <p:nvPr/>
        </p:nvSpPr>
        <p:spPr>
          <a:xfrm>
            <a:off x="0" y="1936539"/>
            <a:ext cx="12192000" cy="6178479"/>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3" name="Subtitle 2"/>
          <p:cNvSpPr>
            <a:spLocks noGrp="1"/>
          </p:cNvSpPr>
          <p:nvPr>
            <p:ph type="subTitle" idx="1"/>
          </p:nvPr>
        </p:nvSpPr>
        <p:spPr>
          <a:xfrm>
            <a:off x="1965060" y="6114516"/>
            <a:ext cx="7516013" cy="1067527"/>
          </a:xfrm>
        </p:spPr>
        <p:txBody>
          <a:bodyPr>
            <a:normAutofit/>
          </a:bodyPr>
          <a:lstStyle>
            <a:lvl1pPr marL="0" indent="0" algn="l">
              <a:buNone/>
              <a:defRPr sz="2800">
                <a:solidFill>
                  <a:schemeClr val="tx2"/>
                </a:solidFill>
              </a:defRPr>
            </a:lvl1pPr>
            <a:lvl2pPr marL="585445" indent="0" algn="ctr">
              <a:buNone/>
              <a:defRPr>
                <a:solidFill>
                  <a:schemeClr val="tx1">
                    <a:tint val="75000"/>
                  </a:schemeClr>
                </a:solidFill>
              </a:defRPr>
            </a:lvl2pPr>
            <a:lvl3pPr marL="1170889" indent="0" algn="ctr">
              <a:buNone/>
              <a:defRPr>
                <a:solidFill>
                  <a:schemeClr val="tx1">
                    <a:tint val="75000"/>
                  </a:schemeClr>
                </a:solidFill>
              </a:defRPr>
            </a:lvl3pPr>
            <a:lvl4pPr marL="1756334" indent="0" algn="ctr">
              <a:buNone/>
              <a:defRPr>
                <a:solidFill>
                  <a:schemeClr val="tx1">
                    <a:tint val="75000"/>
                  </a:schemeClr>
                </a:solidFill>
              </a:defRPr>
            </a:lvl4pPr>
            <a:lvl5pPr marL="2341778" indent="0" algn="ctr">
              <a:buNone/>
              <a:defRPr>
                <a:solidFill>
                  <a:schemeClr val="tx1">
                    <a:tint val="75000"/>
                  </a:schemeClr>
                </a:solidFill>
              </a:defRPr>
            </a:lvl5pPr>
            <a:lvl6pPr marL="2927223" indent="0" algn="ctr">
              <a:buNone/>
              <a:defRPr>
                <a:solidFill>
                  <a:schemeClr val="tx1">
                    <a:tint val="75000"/>
                  </a:schemeClr>
                </a:solidFill>
              </a:defRPr>
            </a:lvl6pPr>
            <a:lvl7pPr marL="3512668" indent="0" algn="ctr">
              <a:buNone/>
              <a:defRPr>
                <a:solidFill>
                  <a:schemeClr val="tx1">
                    <a:tint val="75000"/>
                  </a:schemeClr>
                </a:solidFill>
              </a:defRPr>
            </a:lvl7pPr>
            <a:lvl8pPr marL="4098112" indent="0" algn="ctr">
              <a:buNone/>
              <a:defRPr>
                <a:solidFill>
                  <a:schemeClr val="tx1">
                    <a:tint val="75000"/>
                  </a:schemeClr>
                </a:solidFill>
              </a:defRPr>
            </a:lvl8pPr>
            <a:lvl9pPr marL="4683557"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12/9/2025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
        <p:nvSpPr>
          <p:cNvPr id="2" name="Title 1"/>
          <p:cNvSpPr>
            <a:spLocks noGrp="1"/>
          </p:cNvSpPr>
          <p:nvPr>
            <p:ph type="ctrTitle"/>
          </p:nvPr>
        </p:nvSpPr>
        <p:spPr>
          <a:xfrm>
            <a:off x="1090108" y="3790652"/>
            <a:ext cx="9567135" cy="2170064"/>
          </a:xfrm>
          <a:effectLst/>
        </p:spPr>
        <p:txBody>
          <a:bodyPr>
            <a:noAutofit/>
          </a:bodyPr>
          <a:lstStyle>
            <a:lvl1pPr marL="819622" indent="-585445" algn="l">
              <a:defRPr sz="69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2540000" y="885273"/>
            <a:ext cx="8534400" cy="420505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12/9/2025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455656"/>
            <a:ext cx="2743200" cy="6339360"/>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4432151" y="885274"/>
            <a:ext cx="6439049" cy="59235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12/9/2025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12/9/2025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524000" y="885274"/>
            <a:ext cx="8534400" cy="420505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679689"/>
            <a:ext cx="12192000" cy="3619761"/>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8" name="Rectangle 7"/>
          <p:cNvSpPr/>
          <p:nvPr/>
        </p:nvSpPr>
        <p:spPr>
          <a:xfrm>
            <a:off x="0" y="0"/>
            <a:ext cx="12192000" cy="4679689"/>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dirty="0"/>
          </a:p>
        </p:txBody>
      </p:sp>
      <p:sp>
        <p:nvSpPr>
          <p:cNvPr id="9" name="Rectangle 8"/>
          <p:cNvSpPr/>
          <p:nvPr/>
        </p:nvSpPr>
        <p:spPr>
          <a:xfrm>
            <a:off x="0" y="3209788"/>
            <a:ext cx="12192000" cy="2766483"/>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10" name="Oval 9"/>
          <p:cNvSpPr/>
          <p:nvPr/>
        </p:nvSpPr>
        <p:spPr>
          <a:xfrm>
            <a:off x="0" y="1936539"/>
            <a:ext cx="12192000" cy="6178479"/>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2" name="Title 1"/>
          <p:cNvSpPr>
            <a:spLocks noGrp="1"/>
          </p:cNvSpPr>
          <p:nvPr>
            <p:ph type="title"/>
          </p:nvPr>
        </p:nvSpPr>
        <p:spPr>
          <a:xfrm>
            <a:off x="2710927" y="2629307"/>
            <a:ext cx="7955555" cy="2932697"/>
          </a:xfrm>
          <a:effectLst/>
        </p:spPr>
        <p:txBody>
          <a:bodyPr anchor="b"/>
          <a:lstStyle>
            <a:lvl1pPr algn="r">
              <a:defRPr sz="59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696584" y="5575942"/>
            <a:ext cx="7960659" cy="1011061"/>
          </a:xfrm>
        </p:spPr>
        <p:txBody>
          <a:bodyPr anchor="t"/>
          <a:lstStyle>
            <a:lvl1pPr marL="0" indent="0" algn="r">
              <a:buNone/>
              <a:defRPr sz="2600">
                <a:solidFill>
                  <a:schemeClr val="tx2"/>
                </a:solidFill>
              </a:defRPr>
            </a:lvl1pPr>
            <a:lvl2pPr marL="585445" indent="0">
              <a:buNone/>
              <a:defRPr sz="2300">
                <a:solidFill>
                  <a:schemeClr val="tx1">
                    <a:tint val="75000"/>
                  </a:schemeClr>
                </a:solidFill>
              </a:defRPr>
            </a:lvl2pPr>
            <a:lvl3pPr marL="1170889" indent="0">
              <a:buNone/>
              <a:defRPr sz="2000">
                <a:solidFill>
                  <a:schemeClr val="tx1">
                    <a:tint val="75000"/>
                  </a:schemeClr>
                </a:solidFill>
              </a:defRPr>
            </a:lvl3pPr>
            <a:lvl4pPr marL="1756334" indent="0">
              <a:buNone/>
              <a:defRPr sz="1800">
                <a:solidFill>
                  <a:schemeClr val="tx1">
                    <a:tint val="75000"/>
                  </a:schemeClr>
                </a:solidFill>
              </a:defRPr>
            </a:lvl4pPr>
            <a:lvl5pPr marL="2341778" indent="0">
              <a:buNone/>
              <a:defRPr sz="1800">
                <a:solidFill>
                  <a:schemeClr val="tx1">
                    <a:tint val="75000"/>
                  </a:schemeClr>
                </a:solidFill>
              </a:defRPr>
            </a:lvl5pPr>
            <a:lvl6pPr marL="2927223" indent="0">
              <a:buNone/>
              <a:defRPr sz="1800">
                <a:solidFill>
                  <a:schemeClr val="tx1">
                    <a:tint val="75000"/>
                  </a:schemeClr>
                </a:solidFill>
              </a:defRPr>
            </a:lvl6pPr>
            <a:lvl7pPr marL="3512668" indent="0">
              <a:buNone/>
              <a:defRPr sz="1800">
                <a:solidFill>
                  <a:schemeClr val="tx1">
                    <a:tint val="75000"/>
                  </a:schemeClr>
                </a:solidFill>
              </a:defRPr>
            </a:lvl7pPr>
            <a:lvl8pPr marL="4098112" indent="0">
              <a:buNone/>
              <a:defRPr sz="1800">
                <a:solidFill>
                  <a:schemeClr val="tx1">
                    <a:tint val="75000"/>
                  </a:schemeClr>
                </a:solidFill>
              </a:defRPr>
            </a:lvl8pPr>
            <a:lvl9pPr marL="4683557" indent="0">
              <a:buNone/>
              <a:defRPr sz="18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12/9/2025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12/9/2025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523999" y="885273"/>
            <a:ext cx="4462272" cy="420505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6193536" y="885274"/>
            <a:ext cx="4462272" cy="420505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885275"/>
            <a:ext cx="4462272" cy="774230"/>
          </a:xfrm>
        </p:spPr>
        <p:txBody>
          <a:bodyPr anchor="b">
            <a:noAutofit/>
          </a:bodyPr>
          <a:lstStyle>
            <a:lvl1pPr marL="0" indent="0" algn="ctr">
              <a:buNone/>
              <a:defRPr lang="en-US" sz="31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585445" indent="0">
              <a:buNone/>
              <a:defRPr sz="2600" b="1"/>
            </a:lvl2pPr>
            <a:lvl3pPr marL="1170889" indent="0">
              <a:buNone/>
              <a:defRPr sz="2300" b="1"/>
            </a:lvl3pPr>
            <a:lvl4pPr marL="1756334" indent="0">
              <a:buNone/>
              <a:defRPr sz="2000" b="1"/>
            </a:lvl4pPr>
            <a:lvl5pPr marL="2341778" indent="0">
              <a:buNone/>
              <a:defRPr sz="2000" b="1"/>
            </a:lvl5pPr>
            <a:lvl6pPr marL="2927223" indent="0">
              <a:buNone/>
              <a:defRPr sz="2000" b="1"/>
            </a:lvl6pPr>
            <a:lvl7pPr marL="3512668" indent="0">
              <a:buNone/>
              <a:defRPr sz="2000" b="1"/>
            </a:lvl7pPr>
            <a:lvl8pPr marL="4098112" indent="0">
              <a:buNone/>
              <a:defRPr sz="2000" b="1"/>
            </a:lvl8pPr>
            <a:lvl9pPr marL="4683557" indent="0">
              <a:buNone/>
              <a:defRPr sz="2000" b="1"/>
            </a:lvl9pPr>
          </a:lstStyle>
          <a:p>
            <a:pPr lvl="0"/>
            <a:r>
              <a:rPr lang="ru-RU" smtClean="0"/>
              <a:t>Образец текста</a:t>
            </a:r>
          </a:p>
        </p:txBody>
      </p:sp>
      <p:sp>
        <p:nvSpPr>
          <p:cNvPr id="4" name="Content Placeholder 3"/>
          <p:cNvSpPr>
            <a:spLocks noGrp="1"/>
          </p:cNvSpPr>
          <p:nvPr>
            <p:ph sz="half" idx="2"/>
          </p:nvPr>
        </p:nvSpPr>
        <p:spPr>
          <a:xfrm>
            <a:off x="1541929" y="1694655"/>
            <a:ext cx="4462272" cy="3319780"/>
          </a:xfrm>
        </p:spPr>
        <p:txBody>
          <a:bodyPr>
            <a:normAutofit/>
          </a:bodyPr>
          <a:lstStyle>
            <a:lvl1pPr>
              <a:defRPr sz="2300"/>
            </a:lvl1pPr>
            <a:lvl2pPr>
              <a:defRPr sz="2300"/>
            </a:lvl2pPr>
            <a:lvl3pPr>
              <a:defRPr sz="20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96403" y="885275"/>
            <a:ext cx="4462272" cy="774230"/>
          </a:xfrm>
        </p:spPr>
        <p:txBody>
          <a:bodyPr anchor="b">
            <a:noAutofit/>
          </a:bodyPr>
          <a:lstStyle>
            <a:lvl1pPr marL="0" indent="0" algn="ctr">
              <a:buNone/>
              <a:defRPr lang="en-US" sz="31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585445" indent="0">
              <a:buNone/>
              <a:defRPr sz="2600" b="1"/>
            </a:lvl2pPr>
            <a:lvl3pPr marL="1170889" indent="0">
              <a:buNone/>
              <a:defRPr sz="2300" b="1"/>
            </a:lvl3pPr>
            <a:lvl4pPr marL="1756334" indent="0">
              <a:buNone/>
              <a:defRPr sz="2000" b="1"/>
            </a:lvl4pPr>
            <a:lvl5pPr marL="2341778" indent="0">
              <a:buNone/>
              <a:defRPr sz="2000" b="1"/>
            </a:lvl5pPr>
            <a:lvl6pPr marL="2927223" indent="0">
              <a:buNone/>
              <a:defRPr sz="2000" b="1"/>
            </a:lvl6pPr>
            <a:lvl7pPr marL="3512668" indent="0">
              <a:buNone/>
              <a:defRPr sz="2000" b="1"/>
            </a:lvl7pPr>
            <a:lvl8pPr marL="4098112" indent="0">
              <a:buNone/>
              <a:defRPr sz="2000" b="1"/>
            </a:lvl8pPr>
            <a:lvl9pPr marL="4683557" indent="0">
              <a:buNone/>
              <a:defRPr sz="2000" b="1"/>
            </a:lvl9pPr>
          </a:lstStyle>
          <a:p>
            <a:pPr marL="0" lvl="0" indent="0" algn="ctr" defTabSz="1170889" rtl="0" eaLnBrk="1" latinLnBrk="0" hangingPunct="1">
              <a:spcBef>
                <a:spcPct val="20000"/>
              </a:spcBef>
              <a:spcAft>
                <a:spcPts val="384"/>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6193367" y="1693088"/>
            <a:ext cx="4462272" cy="3319780"/>
          </a:xfrm>
        </p:spPr>
        <p:txBody>
          <a:bodyPr>
            <a:normAutofit/>
          </a:bodyPr>
          <a:lstStyle>
            <a:lvl1pPr>
              <a:defRPr sz="2300"/>
            </a:lvl1pPr>
            <a:lvl2pPr>
              <a:defRPr sz="2300"/>
            </a:lvl2pPr>
            <a:lvl3pPr>
              <a:defRPr sz="20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12/9/2025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12/9/2025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12/9/2025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8794" y="2674268"/>
            <a:ext cx="4848113" cy="1523010"/>
          </a:xfrm>
          <a:effectLst/>
        </p:spPr>
        <p:txBody>
          <a:bodyPr anchor="b">
            <a:noAutofit/>
          </a:bodyPr>
          <a:lstStyle>
            <a:lvl1pPr marL="292722" indent="-292722" algn="l">
              <a:defRPr sz="36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6124688" y="885275"/>
            <a:ext cx="5356113" cy="5923530"/>
          </a:xfrm>
        </p:spPr>
        <p:txBody>
          <a:bodyPr anchor="ctr"/>
          <a:lstStyle>
            <a:lvl1pPr>
              <a:defRPr sz="2800"/>
            </a:lvl1pPr>
            <a:lvl2pPr>
              <a:defRPr sz="2600"/>
            </a:lvl2pPr>
            <a:lvl3pPr>
              <a:defRPr sz="2300"/>
            </a:lvl3pPr>
            <a:lvl4pPr>
              <a:defRPr sz="2000"/>
            </a:lvl4pPr>
            <a:lvl5pPr>
              <a:defRPr sz="1800"/>
            </a:lvl5pPr>
            <a:lvl6pPr>
              <a:defRPr sz="2600"/>
            </a:lvl6pPr>
            <a:lvl7pPr>
              <a:defRPr sz="2600"/>
            </a:lvl7pPr>
            <a:lvl8pPr>
              <a:defRPr sz="2600"/>
            </a:lvl8pPr>
            <a:lvl9pPr>
              <a:defRPr sz="2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34353" y="4232988"/>
            <a:ext cx="4518213" cy="2589213"/>
          </a:xfrm>
        </p:spPr>
        <p:txBody>
          <a:bodyPr/>
          <a:lstStyle>
            <a:lvl1pPr marL="0" indent="0">
              <a:buNone/>
              <a:defRPr sz="1800"/>
            </a:lvl1pPr>
            <a:lvl2pPr marL="585445" indent="0">
              <a:buNone/>
              <a:defRPr sz="1500"/>
            </a:lvl2pPr>
            <a:lvl3pPr marL="1170889" indent="0">
              <a:buNone/>
              <a:defRPr sz="1300"/>
            </a:lvl3pPr>
            <a:lvl4pPr marL="1756334" indent="0">
              <a:buNone/>
              <a:defRPr sz="1200"/>
            </a:lvl4pPr>
            <a:lvl5pPr marL="2341778" indent="0">
              <a:buNone/>
              <a:defRPr sz="1200"/>
            </a:lvl5pPr>
            <a:lvl6pPr marL="2927223" indent="0">
              <a:buNone/>
              <a:defRPr sz="1200"/>
            </a:lvl6pPr>
            <a:lvl7pPr marL="3512668" indent="0">
              <a:buNone/>
              <a:defRPr sz="1200"/>
            </a:lvl7pPr>
            <a:lvl8pPr marL="4098112" indent="0">
              <a:buNone/>
              <a:defRPr sz="1200"/>
            </a:lvl8pPr>
            <a:lvl9pPr marL="4683557" indent="0">
              <a:buNone/>
              <a:defRPr sz="1200"/>
            </a:lvl9pPr>
          </a:lstStyle>
          <a:p>
            <a:pPr lvl="0"/>
            <a:r>
              <a:rPr lang="ru-RU" smtClean="0"/>
              <a:t>Образец текста</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12/9/2025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679689"/>
            <a:ext cx="12192000" cy="3619761"/>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9" name="Rectangle 8"/>
          <p:cNvSpPr/>
          <p:nvPr/>
        </p:nvSpPr>
        <p:spPr>
          <a:xfrm>
            <a:off x="0" y="0"/>
            <a:ext cx="12192000" cy="4679689"/>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dirty="0"/>
          </a:p>
        </p:txBody>
      </p:sp>
      <p:sp>
        <p:nvSpPr>
          <p:cNvPr id="10" name="Rectangle 9"/>
          <p:cNvSpPr/>
          <p:nvPr/>
        </p:nvSpPr>
        <p:spPr>
          <a:xfrm>
            <a:off x="0" y="3209788"/>
            <a:ext cx="12192000" cy="2766483"/>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11" name="Oval 10"/>
          <p:cNvSpPr/>
          <p:nvPr/>
        </p:nvSpPr>
        <p:spPr>
          <a:xfrm>
            <a:off x="0" y="1936539"/>
            <a:ext cx="12192000" cy="6178479"/>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3" name="Picture Placeholder 2"/>
          <p:cNvSpPr>
            <a:spLocks noGrp="1"/>
          </p:cNvSpPr>
          <p:nvPr>
            <p:ph type="pic" idx="1"/>
          </p:nvPr>
        </p:nvSpPr>
        <p:spPr>
          <a:xfrm>
            <a:off x="5966900" y="1383242"/>
            <a:ext cx="5486400" cy="3785224"/>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600"/>
            </a:lvl1pPr>
            <a:lvl2pPr marL="585445" indent="0">
              <a:buNone/>
              <a:defRPr sz="3600"/>
            </a:lvl2pPr>
            <a:lvl3pPr marL="1170889" indent="0">
              <a:buNone/>
              <a:defRPr sz="3100"/>
            </a:lvl3pPr>
            <a:lvl4pPr marL="1756334" indent="0">
              <a:buNone/>
              <a:defRPr sz="2600"/>
            </a:lvl4pPr>
            <a:lvl5pPr marL="2341778" indent="0">
              <a:buNone/>
              <a:defRPr sz="2600"/>
            </a:lvl5pPr>
            <a:lvl6pPr marL="2927223" indent="0">
              <a:buNone/>
              <a:defRPr sz="2600"/>
            </a:lvl6pPr>
            <a:lvl7pPr marL="3512668" indent="0">
              <a:buNone/>
              <a:defRPr sz="2600"/>
            </a:lvl7pPr>
            <a:lvl8pPr marL="4098112" indent="0">
              <a:buNone/>
              <a:defRPr sz="2600"/>
            </a:lvl8pPr>
            <a:lvl9pPr marL="4683557" indent="0">
              <a:buNone/>
              <a:defRPr sz="2600"/>
            </a:lvl9pPr>
          </a:lstStyle>
          <a:p>
            <a:r>
              <a:rPr lang="ru-RU" smtClean="0"/>
              <a:t>Вставка рисунка</a:t>
            </a:r>
            <a:endParaRPr lang="en-US" dirty="0"/>
          </a:p>
        </p:txBody>
      </p:sp>
      <p:sp>
        <p:nvSpPr>
          <p:cNvPr id="4" name="Text Placeholder 3"/>
          <p:cNvSpPr>
            <a:spLocks noGrp="1"/>
          </p:cNvSpPr>
          <p:nvPr>
            <p:ph type="body" sz="half" idx="2"/>
          </p:nvPr>
        </p:nvSpPr>
        <p:spPr>
          <a:xfrm>
            <a:off x="1170516" y="1222875"/>
            <a:ext cx="4925485" cy="2617655"/>
          </a:xfrm>
        </p:spPr>
        <p:txBody>
          <a:bodyPr anchor="b"/>
          <a:lstStyle>
            <a:lvl1pPr marL="234178" indent="-234178">
              <a:buFont typeface="Georgia" pitchFamily="18" charset="0"/>
              <a:buChar char="*"/>
              <a:defRPr sz="2000"/>
            </a:lvl1pPr>
            <a:lvl2pPr marL="585445" indent="0">
              <a:buNone/>
              <a:defRPr sz="1500"/>
            </a:lvl2pPr>
            <a:lvl3pPr marL="1170889" indent="0">
              <a:buNone/>
              <a:defRPr sz="1300"/>
            </a:lvl3pPr>
            <a:lvl4pPr marL="1756334" indent="0">
              <a:buNone/>
              <a:defRPr sz="1200"/>
            </a:lvl4pPr>
            <a:lvl5pPr marL="2341778" indent="0">
              <a:buNone/>
              <a:defRPr sz="1200"/>
            </a:lvl5pPr>
            <a:lvl6pPr marL="2927223" indent="0">
              <a:buNone/>
              <a:defRPr sz="1200"/>
            </a:lvl6pPr>
            <a:lvl7pPr marL="3512668" indent="0">
              <a:buNone/>
              <a:defRPr sz="1200"/>
            </a:lvl7pPr>
            <a:lvl8pPr marL="4098112" indent="0">
              <a:buNone/>
              <a:defRPr sz="1200"/>
            </a:lvl8pPr>
            <a:lvl9pPr marL="4683557" indent="0">
              <a:buNone/>
              <a:defRPr sz="1200"/>
            </a:lvl9pPr>
          </a:lstStyle>
          <a:p>
            <a:pPr lvl="0"/>
            <a:r>
              <a:rPr lang="ru-RU" smtClean="0"/>
              <a:t>Образец текста</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12/9/2025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
        <p:nvSpPr>
          <p:cNvPr id="2" name="Title 1"/>
          <p:cNvSpPr>
            <a:spLocks noGrp="1"/>
          </p:cNvSpPr>
          <p:nvPr>
            <p:ph type="title"/>
          </p:nvPr>
        </p:nvSpPr>
        <p:spPr>
          <a:xfrm>
            <a:off x="969691" y="5402776"/>
            <a:ext cx="8511384" cy="1383242"/>
          </a:xfrm>
        </p:spPr>
        <p:txBody>
          <a:bodyPr anchor="b">
            <a:noAutofit/>
          </a:bodyPr>
          <a:lstStyle>
            <a:lvl1pPr algn="l">
              <a:defRPr sz="59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6178479"/>
            <a:ext cx="12192000" cy="2120971"/>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8" name="Rectangle 7"/>
          <p:cNvSpPr/>
          <p:nvPr/>
        </p:nvSpPr>
        <p:spPr>
          <a:xfrm>
            <a:off x="0" y="0"/>
            <a:ext cx="12192000" cy="6178479"/>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dirty="0"/>
          </a:p>
        </p:txBody>
      </p:sp>
      <p:sp>
        <p:nvSpPr>
          <p:cNvPr id="9" name="Rectangle 8"/>
          <p:cNvSpPr/>
          <p:nvPr/>
        </p:nvSpPr>
        <p:spPr>
          <a:xfrm>
            <a:off x="0" y="4560346"/>
            <a:ext cx="12192000" cy="2766483"/>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10" name="Oval 9"/>
          <p:cNvSpPr/>
          <p:nvPr/>
        </p:nvSpPr>
        <p:spPr>
          <a:xfrm>
            <a:off x="0" y="1936539"/>
            <a:ext cx="12192000" cy="6178479"/>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2" name="Title Placeholder 1"/>
          <p:cNvSpPr>
            <a:spLocks noGrp="1"/>
          </p:cNvSpPr>
          <p:nvPr>
            <p:ph type="title"/>
          </p:nvPr>
        </p:nvSpPr>
        <p:spPr>
          <a:xfrm>
            <a:off x="2391053" y="5291133"/>
            <a:ext cx="8683348" cy="1383242"/>
          </a:xfrm>
          <a:prstGeom prst="rect">
            <a:avLst/>
          </a:prstGeom>
          <a:effectLst/>
        </p:spPr>
        <p:txBody>
          <a:bodyPr vert="horz" lIns="117089" tIns="58544" rIns="117089" bIns="58544"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524000" y="886170"/>
            <a:ext cx="8534400" cy="4205055"/>
          </a:xfrm>
          <a:prstGeom prst="rect">
            <a:avLst/>
          </a:prstGeom>
        </p:spPr>
        <p:txBody>
          <a:bodyPr vert="horz" lIns="117089" tIns="58544" rIns="117089" bIns="58544"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229600" y="7469506"/>
            <a:ext cx="3352800" cy="441869"/>
          </a:xfrm>
          <a:prstGeom prst="rect">
            <a:avLst/>
          </a:prstGeom>
        </p:spPr>
        <p:txBody>
          <a:bodyPr vert="horz" lIns="117089" tIns="58544" rIns="117089" bIns="58544" rtlCol="0" anchor="ctr"/>
          <a:lstStyle>
            <a:lvl1pPr algn="r">
              <a:defRPr sz="1400" b="1">
                <a:solidFill>
                  <a:schemeClr val="tx1">
                    <a:lumMod val="50000"/>
                    <a:lumOff val="50000"/>
                  </a:schemeClr>
                </a:solidFill>
              </a:defRPr>
            </a:lvl1pPr>
          </a:lstStyle>
          <a:p>
            <a:pPr eaLnBrk="1" latinLnBrk="0" hangingPunct="1"/>
            <a:fld id="{7CB97365-EBCA-4027-87D5-99FC1D4DF0BB}" type="datetimeFigureOut">
              <a:rPr lang="en-US" smtClean="0"/>
              <a:pPr eaLnBrk="1" latinLnBrk="0" hangingPunct="1"/>
              <a:t>12/9/2025</a:t>
            </a:fld>
            <a:endParaRPr lang="en-US">
              <a:solidFill>
                <a:schemeClr val="tx1">
                  <a:shade val="50000"/>
                </a:schemeClr>
              </a:solidFill>
            </a:endParaRPr>
          </a:p>
        </p:txBody>
      </p:sp>
      <p:sp>
        <p:nvSpPr>
          <p:cNvPr id="5" name="Footer Placeholder 4"/>
          <p:cNvSpPr>
            <a:spLocks noGrp="1"/>
          </p:cNvSpPr>
          <p:nvPr>
            <p:ph type="ftr" sz="quarter" idx="3"/>
          </p:nvPr>
        </p:nvSpPr>
        <p:spPr>
          <a:xfrm>
            <a:off x="609600" y="7469506"/>
            <a:ext cx="4470401" cy="441869"/>
          </a:xfrm>
          <a:prstGeom prst="rect">
            <a:avLst/>
          </a:prstGeom>
        </p:spPr>
        <p:txBody>
          <a:bodyPr vert="horz" lIns="117089" tIns="58544" rIns="117089" bIns="58544" rtlCol="0" anchor="ctr"/>
          <a:lstStyle>
            <a:lvl1pPr algn="l">
              <a:defRPr sz="1400" b="1">
                <a:solidFill>
                  <a:schemeClr val="tx1">
                    <a:lumMod val="50000"/>
                    <a:lumOff val="50000"/>
                  </a:schemeClr>
                </a:solidFill>
              </a:defRPr>
            </a:lvl1pPr>
          </a:lstStyle>
          <a:p>
            <a:endParaRPr kumimoji="0" lang="en-US">
              <a:solidFill>
                <a:schemeClr val="tx1">
                  <a:shade val="50000"/>
                </a:schemeClr>
              </a:solidFill>
            </a:endParaRPr>
          </a:p>
        </p:txBody>
      </p:sp>
      <p:sp>
        <p:nvSpPr>
          <p:cNvPr id="6" name="Slide Number Placeholder 5"/>
          <p:cNvSpPr>
            <a:spLocks noGrp="1"/>
          </p:cNvSpPr>
          <p:nvPr>
            <p:ph type="sldNum" sz="quarter" idx="4"/>
          </p:nvPr>
        </p:nvSpPr>
        <p:spPr>
          <a:xfrm>
            <a:off x="5080000" y="7469506"/>
            <a:ext cx="2438400" cy="441869"/>
          </a:xfrm>
          <a:prstGeom prst="rect">
            <a:avLst/>
          </a:prstGeom>
        </p:spPr>
        <p:txBody>
          <a:bodyPr vert="horz" lIns="117089" tIns="58544" rIns="117089" bIns="58544" rtlCol="0" anchor="ctr"/>
          <a:lstStyle>
            <a:lvl1pPr algn="ctr">
              <a:defRPr sz="1500" b="1">
                <a:solidFill>
                  <a:schemeClr val="tx1">
                    <a:lumMod val="50000"/>
                    <a:lumOff val="50000"/>
                  </a:schemeClr>
                </a:solidFill>
              </a:defRPr>
            </a:lvl1p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iming>
    <p:tnLst>
      <p:par>
        <p:cTn id="1" dur="indefinite" restart="never" nodeType="tmRoot"/>
      </p:par>
    </p:tnLst>
  </p:timing>
  <p:txStyles>
    <p:titleStyle>
      <a:lvl1pPr marL="409811" indent="-409811" algn="r" defTabSz="1170889" rtl="0" eaLnBrk="1" latinLnBrk="0" hangingPunct="1">
        <a:spcBef>
          <a:spcPct val="0"/>
        </a:spcBef>
        <a:buClr>
          <a:schemeClr val="accent6">
            <a:lumMod val="75000"/>
          </a:schemeClr>
        </a:buClr>
        <a:buSzPct val="128000"/>
        <a:buFont typeface="Georgia" pitchFamily="18" charset="0"/>
        <a:buChar char="*"/>
        <a:defRPr sz="59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92722" indent="-234178" algn="l" defTabSz="1170889" rtl="0" eaLnBrk="1" latinLnBrk="0" hangingPunct="1">
        <a:spcBef>
          <a:spcPct val="20000"/>
        </a:spcBef>
        <a:spcAft>
          <a:spcPts val="384"/>
        </a:spcAft>
        <a:buClr>
          <a:schemeClr val="accent6">
            <a:lumMod val="75000"/>
          </a:schemeClr>
        </a:buClr>
        <a:buSzPct val="130000"/>
        <a:buFont typeface="Georgia" pitchFamily="18" charset="0"/>
        <a:buChar char="*"/>
        <a:defRPr sz="2800" kern="1200">
          <a:solidFill>
            <a:schemeClr val="tx1">
              <a:lumMod val="75000"/>
              <a:lumOff val="25000"/>
            </a:schemeClr>
          </a:solidFill>
          <a:latin typeface="+mn-lt"/>
          <a:ea typeface="+mn-ea"/>
          <a:cs typeface="+mn-cs"/>
        </a:defRPr>
      </a:lvl1pPr>
      <a:lvl2pPr marL="702534" indent="-234178" algn="l" defTabSz="1170889" rtl="0" eaLnBrk="1" latinLnBrk="0" hangingPunct="1">
        <a:spcBef>
          <a:spcPct val="20000"/>
        </a:spcBef>
        <a:spcAft>
          <a:spcPts val="384"/>
        </a:spcAft>
        <a:buClr>
          <a:schemeClr val="accent6">
            <a:lumMod val="75000"/>
          </a:schemeClr>
        </a:buClr>
        <a:buSzPct val="130000"/>
        <a:buFont typeface="Georgia" pitchFamily="18" charset="0"/>
        <a:buChar char="*"/>
        <a:defRPr sz="2600" kern="1200">
          <a:solidFill>
            <a:schemeClr val="tx1">
              <a:lumMod val="75000"/>
              <a:lumOff val="25000"/>
            </a:schemeClr>
          </a:solidFill>
          <a:latin typeface="+mn-lt"/>
          <a:ea typeface="+mn-ea"/>
          <a:cs typeface="+mn-cs"/>
        </a:defRPr>
      </a:lvl2pPr>
      <a:lvl3pPr marL="1053800" indent="-234178" algn="l" defTabSz="1170889" rtl="0" eaLnBrk="1" latinLnBrk="0" hangingPunct="1">
        <a:spcBef>
          <a:spcPct val="20000"/>
        </a:spcBef>
        <a:spcAft>
          <a:spcPts val="384"/>
        </a:spcAft>
        <a:buClr>
          <a:schemeClr val="accent6">
            <a:lumMod val="75000"/>
          </a:schemeClr>
        </a:buClr>
        <a:buSzPct val="130000"/>
        <a:buFont typeface="Georgia" pitchFamily="18" charset="0"/>
        <a:buChar char="*"/>
        <a:defRPr sz="2300" kern="1200">
          <a:solidFill>
            <a:schemeClr val="tx1">
              <a:lumMod val="75000"/>
              <a:lumOff val="25000"/>
            </a:schemeClr>
          </a:solidFill>
          <a:latin typeface="+mn-lt"/>
          <a:ea typeface="+mn-ea"/>
          <a:cs typeface="+mn-cs"/>
        </a:defRPr>
      </a:lvl3pPr>
      <a:lvl4pPr marL="1405067" indent="-234178" algn="l" defTabSz="1170889" rtl="0" eaLnBrk="1" latinLnBrk="0" hangingPunct="1">
        <a:spcBef>
          <a:spcPct val="20000"/>
        </a:spcBef>
        <a:spcAft>
          <a:spcPts val="384"/>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4pPr>
      <a:lvl5pPr marL="1779752" indent="-234178" algn="l" defTabSz="1170889" rtl="0" eaLnBrk="1" latinLnBrk="0" hangingPunct="1">
        <a:spcBef>
          <a:spcPct val="20000"/>
        </a:spcBef>
        <a:spcAft>
          <a:spcPts val="384"/>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5pPr>
      <a:lvl6pPr marL="2131018" indent="-234178" algn="l" defTabSz="1170889" rtl="0" eaLnBrk="1" latinLnBrk="0" hangingPunct="1">
        <a:spcBef>
          <a:spcPct val="20000"/>
        </a:spcBef>
        <a:spcAft>
          <a:spcPts val="384"/>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6pPr>
      <a:lvl7pPr marL="2517412" indent="-234178" algn="l" defTabSz="1170889" rtl="0" eaLnBrk="1" latinLnBrk="0" hangingPunct="1">
        <a:spcBef>
          <a:spcPct val="20000"/>
        </a:spcBef>
        <a:spcAft>
          <a:spcPts val="384"/>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7pPr>
      <a:lvl8pPr marL="2927223" indent="-234178" algn="l" defTabSz="1170889" rtl="0" eaLnBrk="1" latinLnBrk="0" hangingPunct="1">
        <a:spcBef>
          <a:spcPct val="20000"/>
        </a:spcBef>
        <a:spcAft>
          <a:spcPts val="384"/>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8pPr>
      <a:lvl9pPr marL="3313616" indent="-234178" algn="l" defTabSz="1170889" rtl="0" eaLnBrk="1" latinLnBrk="0" hangingPunct="1">
        <a:spcBef>
          <a:spcPct val="20000"/>
        </a:spcBef>
        <a:spcAft>
          <a:spcPts val="384"/>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9pPr>
    </p:bodyStyle>
    <p:otherStyle>
      <a:defPPr>
        <a:defRPr lang="en-US"/>
      </a:defPPr>
      <a:lvl1pPr marL="0" algn="l" defTabSz="1170889" rtl="0" eaLnBrk="1" latinLnBrk="0" hangingPunct="1">
        <a:defRPr sz="2300" kern="1200">
          <a:solidFill>
            <a:schemeClr val="tx1"/>
          </a:solidFill>
          <a:latin typeface="+mn-lt"/>
          <a:ea typeface="+mn-ea"/>
          <a:cs typeface="+mn-cs"/>
        </a:defRPr>
      </a:lvl1pPr>
      <a:lvl2pPr marL="585445" algn="l" defTabSz="1170889" rtl="0" eaLnBrk="1" latinLnBrk="0" hangingPunct="1">
        <a:defRPr sz="2300" kern="1200">
          <a:solidFill>
            <a:schemeClr val="tx1"/>
          </a:solidFill>
          <a:latin typeface="+mn-lt"/>
          <a:ea typeface="+mn-ea"/>
          <a:cs typeface="+mn-cs"/>
        </a:defRPr>
      </a:lvl2pPr>
      <a:lvl3pPr marL="1170889" algn="l" defTabSz="1170889" rtl="0" eaLnBrk="1" latinLnBrk="0" hangingPunct="1">
        <a:defRPr sz="2300" kern="1200">
          <a:solidFill>
            <a:schemeClr val="tx1"/>
          </a:solidFill>
          <a:latin typeface="+mn-lt"/>
          <a:ea typeface="+mn-ea"/>
          <a:cs typeface="+mn-cs"/>
        </a:defRPr>
      </a:lvl3pPr>
      <a:lvl4pPr marL="1756334" algn="l" defTabSz="1170889" rtl="0" eaLnBrk="1" latinLnBrk="0" hangingPunct="1">
        <a:defRPr sz="2300" kern="1200">
          <a:solidFill>
            <a:schemeClr val="tx1"/>
          </a:solidFill>
          <a:latin typeface="+mn-lt"/>
          <a:ea typeface="+mn-ea"/>
          <a:cs typeface="+mn-cs"/>
        </a:defRPr>
      </a:lvl4pPr>
      <a:lvl5pPr marL="2341778" algn="l" defTabSz="1170889" rtl="0" eaLnBrk="1" latinLnBrk="0" hangingPunct="1">
        <a:defRPr sz="2300" kern="1200">
          <a:solidFill>
            <a:schemeClr val="tx1"/>
          </a:solidFill>
          <a:latin typeface="+mn-lt"/>
          <a:ea typeface="+mn-ea"/>
          <a:cs typeface="+mn-cs"/>
        </a:defRPr>
      </a:lvl5pPr>
      <a:lvl6pPr marL="2927223" algn="l" defTabSz="1170889" rtl="0" eaLnBrk="1" latinLnBrk="0" hangingPunct="1">
        <a:defRPr sz="2300" kern="1200">
          <a:solidFill>
            <a:schemeClr val="tx1"/>
          </a:solidFill>
          <a:latin typeface="+mn-lt"/>
          <a:ea typeface="+mn-ea"/>
          <a:cs typeface="+mn-cs"/>
        </a:defRPr>
      </a:lvl6pPr>
      <a:lvl7pPr marL="3512668" algn="l" defTabSz="1170889" rtl="0" eaLnBrk="1" latinLnBrk="0" hangingPunct="1">
        <a:defRPr sz="2300" kern="1200">
          <a:solidFill>
            <a:schemeClr val="tx1"/>
          </a:solidFill>
          <a:latin typeface="+mn-lt"/>
          <a:ea typeface="+mn-ea"/>
          <a:cs typeface="+mn-cs"/>
        </a:defRPr>
      </a:lvl7pPr>
      <a:lvl8pPr marL="4098112" algn="l" defTabSz="1170889" rtl="0" eaLnBrk="1" latinLnBrk="0" hangingPunct="1">
        <a:defRPr sz="2300" kern="1200">
          <a:solidFill>
            <a:schemeClr val="tx1"/>
          </a:solidFill>
          <a:latin typeface="+mn-lt"/>
          <a:ea typeface="+mn-ea"/>
          <a:cs typeface="+mn-cs"/>
        </a:defRPr>
      </a:lvl8pPr>
      <a:lvl9pPr marL="4683557" algn="l" defTabSz="1170889"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1424" y="600457"/>
            <a:ext cx="10657184" cy="524932"/>
          </a:xfrm>
          <a:prstGeom prst="rect">
            <a:avLst/>
          </a:prstGeom>
          <a:noFill/>
        </p:spPr>
        <p:txBody>
          <a:bodyPr lIns="0" tIns="0" rIns="0" bIns="0">
            <a:noAutofit/>
          </a:bodyPr>
          <a:lstStyle/>
          <a:p>
            <a:pPr algn="ctr">
              <a:spcBef>
                <a:spcPts val="1400"/>
              </a:spcBef>
            </a:pPr>
            <a:r>
              <a:rPr lang="ru" b="1" dirty="0">
                <a:solidFill>
                  <a:srgbClr val="254061"/>
                </a:solidFill>
                <a:latin typeface="Times New Roman"/>
              </a:rPr>
              <a:t>ВНУТРИГОРОДСКОЕ МУНИЦИПАЛЬНОЕ ОБРАЗОВАНИЕ </a:t>
            </a:r>
            <a:r>
              <a:rPr lang="ru" b="1" dirty="0" smtClean="0">
                <a:solidFill>
                  <a:srgbClr val="254061"/>
                </a:solidFill>
                <a:latin typeface="Times New Roman"/>
              </a:rPr>
              <a:t>ГОРОДА ФЕДЕРАЛЬНОГО ЗНАЧЕНИЯ САНКТ-ПЕТЕРБУРГА </a:t>
            </a:r>
            <a:r>
              <a:rPr lang="ru" b="1" dirty="0">
                <a:solidFill>
                  <a:srgbClr val="254061"/>
                </a:solidFill>
                <a:latin typeface="Times New Roman"/>
              </a:rPr>
              <a:t>МУНИЦИПАЛЬНЫЙ ОКРУГ </a:t>
            </a:r>
            <a:r>
              <a:rPr lang="ru" b="1" dirty="0" smtClean="0">
                <a:solidFill>
                  <a:srgbClr val="254061"/>
                </a:solidFill>
                <a:latin typeface="Times New Roman"/>
              </a:rPr>
              <a:t>АЛЕКСАНДРОВСКИЙ</a:t>
            </a:r>
            <a:endParaRPr lang="ru" b="1" dirty="0">
              <a:solidFill>
                <a:srgbClr val="254061"/>
              </a:solidFill>
              <a:latin typeface="Times New Roman"/>
            </a:endParaRPr>
          </a:p>
        </p:txBody>
      </p:sp>
      <p:sp>
        <p:nvSpPr>
          <p:cNvPr id="3" name="Прямоугольник 2"/>
          <p:cNvSpPr/>
          <p:nvPr/>
        </p:nvSpPr>
        <p:spPr>
          <a:xfrm>
            <a:off x="944143" y="3285629"/>
            <a:ext cx="10657184" cy="1923541"/>
          </a:xfrm>
          <a:prstGeom prst="rect">
            <a:avLst/>
          </a:prstGeom>
          <a:noFill/>
        </p:spPr>
        <p:txBody>
          <a:bodyPr lIns="0" tIns="0" rIns="0" bIns="0">
            <a:noAutofit/>
          </a:bodyPr>
          <a:lstStyle/>
          <a:p>
            <a:pPr algn="ctr"/>
            <a:r>
              <a:rPr lang="ru" sz="5400" i="1" dirty="0">
                <a:solidFill>
                  <a:srgbClr val="1F497D"/>
                </a:solidFill>
                <a:latin typeface="Times New Roman"/>
              </a:rPr>
              <a:t>Бюджет </a:t>
            </a:r>
            <a:endParaRPr lang="ru" sz="5400" i="1" dirty="0" smtClean="0">
              <a:solidFill>
                <a:srgbClr val="1F497D"/>
              </a:solidFill>
              <a:latin typeface="Times New Roman"/>
            </a:endParaRPr>
          </a:p>
          <a:p>
            <a:pPr algn="ctr"/>
            <a:r>
              <a:rPr lang="ru" sz="5400" i="1" dirty="0" smtClean="0">
                <a:solidFill>
                  <a:srgbClr val="1F497D"/>
                </a:solidFill>
                <a:latin typeface="Times New Roman"/>
              </a:rPr>
              <a:t>на</a:t>
            </a:r>
            <a:r>
              <a:rPr lang="ru" sz="5400" dirty="0" smtClean="0">
                <a:solidFill>
                  <a:srgbClr val="1F497D"/>
                </a:solidFill>
                <a:latin typeface="Times New Roman"/>
              </a:rPr>
              <a:t> 2026 </a:t>
            </a:r>
            <a:r>
              <a:rPr lang="ru" sz="5400" i="1" dirty="0">
                <a:solidFill>
                  <a:srgbClr val="1F497D"/>
                </a:solidFill>
                <a:latin typeface="Times New Roman"/>
              </a:rPr>
              <a:t>год и </a:t>
            </a:r>
            <a:r>
              <a:rPr lang="ru" sz="5400" i="1" dirty="0" smtClean="0">
                <a:solidFill>
                  <a:srgbClr val="1F497D"/>
                </a:solidFill>
                <a:latin typeface="Times New Roman"/>
              </a:rPr>
              <a:t>на плановый </a:t>
            </a:r>
            <a:r>
              <a:rPr lang="ru" sz="5400" i="1" dirty="0">
                <a:solidFill>
                  <a:srgbClr val="1F497D"/>
                </a:solidFill>
                <a:latin typeface="Times New Roman"/>
              </a:rPr>
              <a:t>период </a:t>
            </a:r>
            <a:r>
              <a:rPr lang="ru" sz="5400" i="1" dirty="0" smtClean="0">
                <a:solidFill>
                  <a:srgbClr val="1F497D"/>
                </a:solidFill>
                <a:latin typeface="Times New Roman"/>
              </a:rPr>
              <a:t>2027 и 2028 </a:t>
            </a:r>
            <a:r>
              <a:rPr lang="ru" sz="5400" i="1" dirty="0">
                <a:solidFill>
                  <a:srgbClr val="1F497D"/>
                </a:solidFill>
                <a:latin typeface="Times New Roman"/>
              </a:rPr>
              <a:t>годов</a:t>
            </a:r>
            <a:endParaRPr lang="ru" sz="8500" i="1" dirty="0">
              <a:solidFill>
                <a:srgbClr val="1F497D"/>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2648" y="405386"/>
            <a:ext cx="7208520" cy="405384"/>
          </a:xfrm>
          <a:prstGeom prst="rect">
            <a:avLst/>
          </a:prstGeom>
          <a:noFill/>
        </p:spPr>
        <p:txBody>
          <a:bodyPr wrap="none" lIns="0" tIns="0" rIns="0" bIns="0">
            <a:noAutofit/>
          </a:bodyPr>
          <a:lstStyle/>
          <a:p>
            <a:pPr indent="-126978"/>
            <a:r>
              <a:rPr lang="ru" sz="2700" b="1" i="1" dirty="0">
                <a:solidFill>
                  <a:srgbClr val="002060"/>
                </a:solidFill>
                <a:latin typeface="Times New Roman"/>
              </a:rPr>
              <a:t>Состав </a:t>
            </a:r>
            <a:r>
              <a:rPr lang="ru" sz="2700" b="1" i="1" dirty="0" smtClean="0">
                <a:solidFill>
                  <a:srgbClr val="002060"/>
                </a:solidFill>
                <a:latin typeface="Times New Roman"/>
              </a:rPr>
              <a:t>расходов </a:t>
            </a:r>
            <a:r>
              <a:rPr lang="ru" sz="2700" b="1" i="1" dirty="0">
                <a:solidFill>
                  <a:srgbClr val="002060"/>
                </a:solidFill>
                <a:latin typeface="Times New Roman"/>
              </a:rPr>
              <a:t>муниципального образования</a:t>
            </a:r>
          </a:p>
        </p:txBody>
      </p:sp>
      <p:sp>
        <p:nvSpPr>
          <p:cNvPr id="5" name="Овал 4"/>
          <p:cNvSpPr/>
          <p:nvPr/>
        </p:nvSpPr>
        <p:spPr>
          <a:xfrm>
            <a:off x="4655840" y="3216477"/>
            <a:ext cx="2520280" cy="1944216"/>
          </a:xfrm>
          <a:prstGeom prst="ellipse">
            <a:avLst/>
          </a:prstGeom>
          <a:solidFill>
            <a:schemeClr val="accent1">
              <a:lumMod val="40000"/>
              <a:lumOff val="60000"/>
            </a:schemeClr>
          </a:solidFill>
          <a:scene3d>
            <a:camera prst="orthographicFront"/>
            <a:lightRig rig="threePt" dir="t"/>
          </a:scene3d>
          <a:sp3d>
            <a:bevelT/>
          </a:sp3d>
        </p:spPr>
        <p:txBody>
          <a:bodyPr wrap="none" lIns="0" tIns="0" rIns="0" bIns="0" anchor="ctr">
            <a:noAutofit/>
          </a:bodyPr>
          <a:lstStyle/>
          <a:p>
            <a:pPr algn="ctr"/>
            <a:r>
              <a:rPr lang="ru" sz="3600" b="1" dirty="0">
                <a:solidFill>
                  <a:srgbClr val="002060"/>
                </a:solidFill>
              </a:rPr>
              <a:t>Расходы</a:t>
            </a:r>
          </a:p>
        </p:txBody>
      </p:sp>
      <p:sp>
        <p:nvSpPr>
          <p:cNvPr id="7" name="Блок-схема: узел 6"/>
          <p:cNvSpPr/>
          <p:nvPr/>
        </p:nvSpPr>
        <p:spPr>
          <a:xfrm>
            <a:off x="644622" y="1269368"/>
            <a:ext cx="3075114" cy="2736342"/>
          </a:xfrm>
          <a:prstGeom prst="flowChartConnector">
            <a:avLst/>
          </a:prstGeom>
          <a:solidFill>
            <a:schemeClr val="tx2">
              <a:lumMod val="75000"/>
            </a:schemeClr>
          </a:solidFill>
          <a:effectLst>
            <a:outerShdw blurRad="152400" dist="317500" dir="5400000" sx="90000" sy="-19000" rotWithShape="0">
              <a:prstClr val="black">
                <a:alpha val="15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 sz="1600" b="1" dirty="0"/>
              <a:t>Содержание органов местного самоуправления и иные общегосударственные </a:t>
            </a:r>
            <a:r>
              <a:rPr lang="ru" sz="1600" b="1" dirty="0" smtClean="0"/>
              <a:t>вопросы</a:t>
            </a:r>
            <a:endParaRPr lang="ru" sz="1600" b="1" dirty="0"/>
          </a:p>
        </p:txBody>
      </p:sp>
      <p:sp>
        <p:nvSpPr>
          <p:cNvPr id="9" name="Блок-схема: узел 8"/>
          <p:cNvSpPr/>
          <p:nvPr/>
        </p:nvSpPr>
        <p:spPr>
          <a:xfrm>
            <a:off x="7971319" y="1269368"/>
            <a:ext cx="3075114" cy="2736342"/>
          </a:xfrm>
          <a:prstGeom prst="flowChartConnector">
            <a:avLst/>
          </a:prstGeom>
          <a:solidFill>
            <a:schemeClr val="tx2">
              <a:lumMod val="75000"/>
            </a:schemeClr>
          </a:solidFill>
          <a:effectLst>
            <a:outerShdw blurRad="152400" dist="317500" dir="5400000" sx="90000" sy="-19000" rotWithShape="0">
              <a:prstClr val="black">
                <a:alpha val="15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 sz="1600" b="1" dirty="0"/>
              <a:t>Исполнение муниципальных </a:t>
            </a:r>
            <a:r>
              <a:rPr lang="ru" sz="1600" b="1" dirty="0" smtClean="0"/>
              <a:t>программ</a:t>
            </a:r>
            <a:endParaRPr lang="ru" sz="1600" b="1" dirty="0"/>
          </a:p>
        </p:txBody>
      </p:sp>
      <p:sp>
        <p:nvSpPr>
          <p:cNvPr id="10" name="Блок-схема: узел 9"/>
          <p:cNvSpPr/>
          <p:nvPr/>
        </p:nvSpPr>
        <p:spPr>
          <a:xfrm>
            <a:off x="7968208" y="4368084"/>
            <a:ext cx="3075114" cy="2736342"/>
          </a:xfrm>
          <a:prstGeom prst="flowChartConnector">
            <a:avLst/>
          </a:prstGeom>
          <a:solidFill>
            <a:schemeClr val="tx2">
              <a:lumMod val="75000"/>
            </a:schemeClr>
          </a:solidFill>
          <a:effectLst>
            <a:outerShdw blurRad="152400" dist="317500" dir="5400000" sx="90000" sy="-19000" rotWithShape="0">
              <a:prstClr val="black">
                <a:alpha val="15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spcBef>
                <a:spcPts val="910"/>
              </a:spcBef>
            </a:pPr>
            <a:r>
              <a:rPr lang="ru" sz="1600" b="1" dirty="0"/>
              <a:t>Субвенции на выполнение отдельных государственных полномочий по опеке и попечительству</a:t>
            </a:r>
          </a:p>
        </p:txBody>
      </p:sp>
      <p:sp>
        <p:nvSpPr>
          <p:cNvPr id="11" name="Блок-схема: узел 10"/>
          <p:cNvSpPr/>
          <p:nvPr/>
        </p:nvSpPr>
        <p:spPr>
          <a:xfrm>
            <a:off x="644622" y="4368084"/>
            <a:ext cx="3075114" cy="2736342"/>
          </a:xfrm>
          <a:prstGeom prst="flowChartConnector">
            <a:avLst/>
          </a:prstGeom>
          <a:solidFill>
            <a:schemeClr val="tx2">
              <a:lumMod val="75000"/>
            </a:schemeClr>
          </a:solidFill>
          <a:effectLst>
            <a:outerShdw blurRad="152400" dist="317500" dir="5400000" sx="90000" sy="-19000" rotWithShape="0">
              <a:prstClr val="black">
                <a:alpha val="15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Расходы на выплату пенсии и доплат к </a:t>
            </a:r>
            <a:r>
              <a:rPr lang="ru-RU" sz="1600" b="1" dirty="0" smtClean="0"/>
              <a:t>пенсиям</a:t>
            </a:r>
            <a:endParaRPr lang="ru" sz="1600" b="1"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54152" y="259081"/>
            <a:ext cx="7491984" cy="399289"/>
          </a:xfrm>
          <a:prstGeom prst="rect">
            <a:avLst/>
          </a:prstGeom>
          <a:noFill/>
        </p:spPr>
        <p:txBody>
          <a:bodyPr wrap="none" lIns="0" tIns="0" rIns="0" bIns="0">
            <a:noAutofit/>
          </a:bodyPr>
          <a:lstStyle/>
          <a:p>
            <a:pPr indent="215862"/>
            <a:r>
              <a:rPr lang="ru" sz="2700" b="1" i="1" dirty="0">
                <a:solidFill>
                  <a:srgbClr val="002060"/>
                </a:solidFill>
                <a:latin typeface="Times New Roman"/>
              </a:rPr>
              <a:t>Структура </a:t>
            </a:r>
            <a:r>
              <a:rPr lang="ru" sz="2700" b="1" i="1" dirty="0" smtClean="0">
                <a:solidFill>
                  <a:srgbClr val="002060"/>
                </a:solidFill>
                <a:latin typeface="Times New Roman"/>
              </a:rPr>
              <a:t>расходов </a:t>
            </a:r>
            <a:r>
              <a:rPr lang="ru" sz="2700" b="1" i="1" dirty="0">
                <a:solidFill>
                  <a:srgbClr val="002060"/>
                </a:solidFill>
                <a:latin typeface="Times New Roman"/>
              </a:rPr>
              <a:t>в </a:t>
            </a:r>
            <a:r>
              <a:rPr lang="ru" sz="2700" b="1" i="1" dirty="0" smtClean="0">
                <a:solidFill>
                  <a:srgbClr val="002060"/>
                </a:solidFill>
                <a:latin typeface="Times New Roman"/>
              </a:rPr>
              <a:t>2026 году </a:t>
            </a:r>
            <a:r>
              <a:rPr lang="ru" sz="2700" b="1" i="1" dirty="0">
                <a:solidFill>
                  <a:srgbClr val="002060"/>
                </a:solidFill>
                <a:latin typeface="Times New Roman"/>
              </a:rPr>
              <a:t>по </a:t>
            </a:r>
            <a:r>
              <a:rPr lang="ru" sz="2700" b="1" i="1" dirty="0" smtClean="0">
                <a:solidFill>
                  <a:srgbClr val="002060"/>
                </a:solidFill>
                <a:latin typeface="Times New Roman"/>
              </a:rPr>
              <a:t>разделам</a:t>
            </a:r>
            <a:endParaRPr lang="ru" sz="2700" b="1" i="1" dirty="0">
              <a:solidFill>
                <a:srgbClr val="002060"/>
              </a:solidFill>
              <a:latin typeface="Times New Roman"/>
            </a:endParaRPr>
          </a:p>
        </p:txBody>
      </p:sp>
      <p:graphicFrame>
        <p:nvGraphicFramePr>
          <p:cNvPr id="6" name="Диаграмма 5"/>
          <p:cNvGraphicFramePr>
            <a:graphicFrameLocks/>
          </p:cNvGraphicFramePr>
          <p:nvPr>
            <p:extLst>
              <p:ext uri="{D42A27DB-BD31-4B8C-83A1-F6EECF244321}">
                <p14:modId xmlns:p14="http://schemas.microsoft.com/office/powerpoint/2010/main" val="2240913772"/>
              </p:ext>
            </p:extLst>
          </p:nvPr>
        </p:nvGraphicFramePr>
        <p:xfrm>
          <a:off x="396000" y="837357"/>
          <a:ext cx="11460640" cy="71287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2920" y="399288"/>
            <a:ext cx="6830568" cy="344424"/>
          </a:xfrm>
          <a:prstGeom prst="rect">
            <a:avLst/>
          </a:prstGeom>
          <a:noFill/>
        </p:spPr>
        <p:txBody>
          <a:bodyPr wrap="none" lIns="0" tIns="0" rIns="0" bIns="0">
            <a:noAutofit/>
          </a:bodyPr>
          <a:lstStyle/>
          <a:p>
            <a:r>
              <a:rPr lang="ru" sz="2200" b="1" i="1" dirty="0">
                <a:solidFill>
                  <a:srgbClr val="002060"/>
                </a:solidFill>
                <a:latin typeface="Times New Roman"/>
              </a:rPr>
              <a:t>Объём межбюджетных трансфертов в </a:t>
            </a:r>
            <a:r>
              <a:rPr lang="ru" sz="2200" b="1" i="1" dirty="0" smtClean="0">
                <a:solidFill>
                  <a:srgbClr val="002060"/>
                </a:solidFill>
                <a:latin typeface="Times New Roman"/>
              </a:rPr>
              <a:t>2026</a:t>
            </a:r>
            <a:r>
              <a:rPr lang="ru-RU" sz="2200" b="1" i="1" dirty="0" smtClean="0">
                <a:solidFill>
                  <a:srgbClr val="002060"/>
                </a:solidFill>
                <a:latin typeface="Times New Roman"/>
              </a:rPr>
              <a:t> </a:t>
            </a:r>
            <a:r>
              <a:rPr lang="ru" sz="2200" b="1" i="1" dirty="0" smtClean="0">
                <a:solidFill>
                  <a:srgbClr val="002060"/>
                </a:solidFill>
                <a:latin typeface="Times New Roman"/>
              </a:rPr>
              <a:t>году</a:t>
            </a:r>
            <a:endParaRPr lang="ru" sz="2200" b="1" i="1" dirty="0">
              <a:solidFill>
                <a:srgbClr val="002060"/>
              </a:solidFill>
              <a:latin typeface="Times New Roman"/>
            </a:endParaRPr>
          </a:p>
        </p:txBody>
      </p:sp>
      <p:sp>
        <p:nvSpPr>
          <p:cNvPr id="4" name="Скругленный прямоугольник 3"/>
          <p:cNvSpPr/>
          <p:nvPr/>
        </p:nvSpPr>
        <p:spPr>
          <a:xfrm>
            <a:off x="725759" y="1873461"/>
            <a:ext cx="5257610" cy="235090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a:effectLst>
            <a:outerShdw blurRad="76200" dir="13500000" sy="23000" kx="1200000" algn="br" rotWithShape="0">
              <a:prstClr val="black">
                <a:alpha val="2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lnSpc>
                <a:spcPct val="87000"/>
              </a:lnSpc>
              <a:spcAft>
                <a:spcPts val="1260"/>
              </a:spcAft>
            </a:pPr>
            <a:r>
              <a:rPr lang="ru" sz="1700" b="1" dirty="0">
                <a:solidFill>
                  <a:schemeClr val="bg1"/>
                </a:solidFill>
              </a:rPr>
              <a:t>Субвенции на расходы по организации и осуществлению деятельности по опеке и попечительству</a:t>
            </a:r>
          </a:p>
          <a:p>
            <a:pPr algn="ctr">
              <a:lnSpc>
                <a:spcPct val="87000"/>
              </a:lnSpc>
            </a:pPr>
            <a:r>
              <a:rPr lang="ru" sz="1700" b="1" dirty="0" smtClean="0">
                <a:solidFill>
                  <a:schemeClr val="bg1"/>
                </a:solidFill>
              </a:rPr>
              <a:t>6973,4 тыс</a:t>
            </a:r>
            <a:r>
              <a:rPr lang="ru" sz="1700" b="1" dirty="0">
                <a:solidFill>
                  <a:schemeClr val="bg1"/>
                </a:solidFill>
              </a:rPr>
              <a:t>. руб.</a:t>
            </a:r>
          </a:p>
        </p:txBody>
      </p:sp>
      <p:sp>
        <p:nvSpPr>
          <p:cNvPr id="5" name="Скругленный прямоугольник 4"/>
          <p:cNvSpPr/>
          <p:nvPr/>
        </p:nvSpPr>
        <p:spPr>
          <a:xfrm>
            <a:off x="6384572" y="1873461"/>
            <a:ext cx="5257610" cy="235090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a:effectLst>
            <a:outerShdw blurRad="76200" dir="13500000" sy="23000" kx="1200000" algn="br" rotWithShape="0">
              <a:prstClr val="black">
                <a:alpha val="2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lnSpc>
                <a:spcPct val="87000"/>
              </a:lnSpc>
              <a:spcAft>
                <a:spcPts val="1260"/>
              </a:spcAft>
            </a:pPr>
            <a:r>
              <a:rPr lang="ru" sz="1700" b="1" dirty="0">
                <a:solidFill>
                  <a:schemeClr val="bg1"/>
                </a:solidFill>
              </a:rPr>
              <a:t>Субвенции на содержание ребенка в семье опекуна и приемной семье</a:t>
            </a:r>
          </a:p>
          <a:p>
            <a:pPr algn="ctr">
              <a:lnSpc>
                <a:spcPct val="87000"/>
              </a:lnSpc>
            </a:pPr>
            <a:r>
              <a:rPr lang="ru" sz="1700" b="1" dirty="0" smtClean="0">
                <a:solidFill>
                  <a:schemeClr val="bg1"/>
                </a:solidFill>
              </a:rPr>
              <a:t>7 209,0тыс</a:t>
            </a:r>
            <a:r>
              <a:rPr lang="ru" sz="1700" b="1" dirty="0">
                <a:solidFill>
                  <a:schemeClr val="bg1"/>
                </a:solidFill>
              </a:rPr>
              <a:t>. руб.</a:t>
            </a:r>
          </a:p>
        </p:txBody>
      </p:sp>
      <p:sp>
        <p:nvSpPr>
          <p:cNvPr id="6" name="Скругленный прямоугольник 5"/>
          <p:cNvSpPr/>
          <p:nvPr/>
        </p:nvSpPr>
        <p:spPr>
          <a:xfrm>
            <a:off x="694318" y="4869805"/>
            <a:ext cx="5257610" cy="235090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a:effectLst>
            <a:outerShdw blurRad="76200" dir="13500000" sy="23000" kx="1200000" algn="br" rotWithShape="0">
              <a:prstClr val="black">
                <a:alpha val="2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lnSpc>
                <a:spcPct val="87000"/>
              </a:lnSpc>
              <a:spcAft>
                <a:spcPts val="1260"/>
              </a:spcAft>
            </a:pPr>
            <a:r>
              <a:rPr lang="ru" sz="1700" b="1" dirty="0">
                <a:solidFill>
                  <a:schemeClr val="bg1"/>
                </a:solidFill>
              </a:rPr>
              <a:t>Субвенции на расходы по составлению протоколов об административных правонарушениях</a:t>
            </a:r>
          </a:p>
          <a:p>
            <a:pPr algn="ctr">
              <a:lnSpc>
                <a:spcPct val="87000"/>
              </a:lnSpc>
            </a:pPr>
            <a:r>
              <a:rPr lang="ru" sz="1700" b="1" dirty="0" smtClean="0">
                <a:solidFill>
                  <a:schemeClr val="bg1"/>
                </a:solidFill>
              </a:rPr>
              <a:t>10,1 </a:t>
            </a:r>
            <a:r>
              <a:rPr lang="ru" sz="1700" b="1" dirty="0">
                <a:solidFill>
                  <a:schemeClr val="bg1"/>
                </a:solidFill>
              </a:rPr>
              <a:t>тыс. руб.</a:t>
            </a:r>
          </a:p>
        </p:txBody>
      </p:sp>
      <p:sp>
        <p:nvSpPr>
          <p:cNvPr id="7" name="Скругленный прямоугольник 6"/>
          <p:cNvSpPr/>
          <p:nvPr/>
        </p:nvSpPr>
        <p:spPr>
          <a:xfrm>
            <a:off x="6346920" y="4869805"/>
            <a:ext cx="5257610" cy="235090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a:effectLst>
            <a:outerShdw blurRad="76200" dir="13500000" sy="23000" kx="1200000" algn="br" rotWithShape="0">
              <a:prstClr val="black">
                <a:alpha val="2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lnSpc>
                <a:spcPct val="87000"/>
              </a:lnSpc>
              <a:spcAft>
                <a:spcPts val="1260"/>
              </a:spcAft>
            </a:pPr>
            <a:r>
              <a:rPr lang="ru" sz="1700" b="1" dirty="0">
                <a:solidFill>
                  <a:schemeClr val="bg1"/>
                </a:solidFill>
              </a:rPr>
              <a:t>Субвенции на вознаграждение, причитающееся приемному родителю</a:t>
            </a:r>
          </a:p>
          <a:p>
            <a:pPr algn="ctr">
              <a:lnSpc>
                <a:spcPct val="87000"/>
              </a:lnSpc>
            </a:pPr>
            <a:r>
              <a:rPr lang="ru-RU" sz="1700" b="1" dirty="0" smtClean="0">
                <a:solidFill>
                  <a:schemeClr val="bg1"/>
                </a:solidFill>
              </a:rPr>
              <a:t>3 869,5 </a:t>
            </a:r>
            <a:r>
              <a:rPr lang="ru" sz="1700" b="1" dirty="0" smtClean="0">
                <a:solidFill>
                  <a:schemeClr val="bg1"/>
                </a:solidFill>
              </a:rPr>
              <a:t>тыс</a:t>
            </a:r>
            <a:r>
              <a:rPr lang="ru" sz="1700" b="1" dirty="0">
                <a:solidFill>
                  <a:schemeClr val="bg1"/>
                </a:solidFill>
              </a:rPr>
              <a:t>. руб.</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69976" y="408431"/>
            <a:ext cx="3096768" cy="262129"/>
          </a:xfrm>
          <a:prstGeom prst="rect">
            <a:avLst/>
          </a:prstGeom>
          <a:noFill/>
        </p:spPr>
        <p:txBody>
          <a:bodyPr wrap="none" lIns="0" tIns="0" rIns="0" bIns="0">
            <a:noAutofit/>
          </a:bodyPr>
          <a:lstStyle/>
          <a:p>
            <a:r>
              <a:rPr lang="ru" sz="2200" b="1" i="1" dirty="0">
                <a:solidFill>
                  <a:srgbClr val="002060"/>
                </a:solidFill>
                <a:latin typeface="Times New Roman"/>
              </a:rPr>
              <a:t>Пенсионное обеспечение</a:t>
            </a:r>
          </a:p>
        </p:txBody>
      </p:sp>
      <p:sp>
        <p:nvSpPr>
          <p:cNvPr id="4" name="Блок-схема: узел 3"/>
          <p:cNvSpPr/>
          <p:nvPr/>
        </p:nvSpPr>
        <p:spPr>
          <a:xfrm>
            <a:off x="536419" y="1472621"/>
            <a:ext cx="7326224" cy="2160241"/>
          </a:xfrm>
          <a:prstGeom prst="flowChartConnector">
            <a:avLst/>
          </a:prstGeom>
          <a:solidFill>
            <a:schemeClr val="tx2">
              <a:lumMod val="20000"/>
              <a:lumOff val="80000"/>
            </a:schemeClr>
          </a:solidFill>
          <a:ln>
            <a:noFill/>
          </a:ln>
          <a:effectLst>
            <a:outerShdw blurRad="225425" dist="50800" dir="5220000" algn="ctr">
              <a:srgbClr val="000000">
                <a:alpha val="33000"/>
              </a:srgbClr>
            </a:outerShdw>
          </a:effectLst>
        </p:spPr>
        <p:txBody>
          <a:bodyPr lIns="0" tIns="0" rIns="0" bIns="0" anchor="ctr">
            <a:noAutofit/>
          </a:bodyPr>
          <a:lstStyle/>
          <a:p>
            <a:pPr algn="ctr">
              <a:lnSpc>
                <a:spcPct val="85000"/>
              </a:lnSpc>
              <a:spcAft>
                <a:spcPts val="1330"/>
              </a:spcAft>
            </a:pPr>
            <a:r>
              <a:rPr lang="ru" sz="2000" b="1" dirty="0">
                <a:solidFill>
                  <a:srgbClr val="002060"/>
                </a:solidFill>
                <a:latin typeface="Times New Roman" panose="02020603050405020304" pitchFamily="18" charset="0"/>
                <a:cs typeface="Times New Roman" panose="02020603050405020304" pitchFamily="18" charset="0"/>
              </a:rPr>
              <a:t>Расходы на выплату пенсии лицам, замещавшим муниципальные должности и должности муниципальной </a:t>
            </a:r>
            <a:r>
              <a:rPr lang="ru" sz="2000" b="1" dirty="0" smtClean="0">
                <a:solidFill>
                  <a:srgbClr val="002060"/>
                </a:solidFill>
                <a:latin typeface="Times New Roman" panose="02020603050405020304" pitchFamily="18" charset="0"/>
                <a:cs typeface="Times New Roman" panose="02020603050405020304" pitchFamily="18" charset="0"/>
              </a:rPr>
              <a:t>службы </a:t>
            </a:r>
          </a:p>
        </p:txBody>
      </p:sp>
      <p:sp>
        <p:nvSpPr>
          <p:cNvPr id="5" name="Блок-схема: узел 4"/>
          <p:cNvSpPr/>
          <p:nvPr/>
        </p:nvSpPr>
        <p:spPr>
          <a:xfrm>
            <a:off x="605343" y="4509765"/>
            <a:ext cx="7326224" cy="2160241"/>
          </a:xfrm>
          <a:prstGeom prst="flowChartConnector">
            <a:avLst/>
          </a:prstGeom>
          <a:solidFill>
            <a:schemeClr val="tx2">
              <a:lumMod val="20000"/>
              <a:lumOff val="80000"/>
            </a:schemeClr>
          </a:solidFill>
          <a:ln>
            <a:noFill/>
          </a:ln>
          <a:effectLst>
            <a:outerShdw blurRad="225425" dist="50800" dir="5220000" algn="ctr">
              <a:srgbClr val="000000">
                <a:alpha val="33000"/>
              </a:srgbClr>
            </a:outerShdw>
          </a:effectLst>
        </p:spPr>
        <p:txBody>
          <a:bodyPr lIns="0" tIns="0" rIns="0" bIns="0" anchor="ctr">
            <a:noAutofit/>
          </a:bodyPr>
          <a:lstStyle/>
          <a:p>
            <a:pPr algn="ctr">
              <a:lnSpc>
                <a:spcPct val="85000"/>
              </a:lnSpc>
              <a:spcAft>
                <a:spcPts val="1330"/>
              </a:spcAft>
            </a:pPr>
            <a:r>
              <a:rPr lang="ru" sz="2000" b="1" dirty="0">
                <a:solidFill>
                  <a:srgbClr val="002060"/>
                </a:solidFill>
                <a:latin typeface="Times New Roman" panose="02020603050405020304" pitchFamily="18" charset="0"/>
                <a:cs typeface="Times New Roman" panose="02020603050405020304" pitchFamily="18" charset="0"/>
              </a:rPr>
              <a:t>Расходы на предоставление доплат к пенсии лицам, замещавшим муниципальные должности и должности муниципальной </a:t>
            </a:r>
            <a:r>
              <a:rPr lang="ru" sz="2000" b="1" dirty="0" smtClean="0">
                <a:solidFill>
                  <a:srgbClr val="002060"/>
                </a:solidFill>
                <a:latin typeface="Times New Roman" panose="02020603050405020304" pitchFamily="18" charset="0"/>
                <a:cs typeface="Times New Roman" panose="02020603050405020304" pitchFamily="18" charset="0"/>
              </a:rPr>
              <a:t>службы</a:t>
            </a:r>
          </a:p>
        </p:txBody>
      </p:sp>
      <p:sp>
        <p:nvSpPr>
          <p:cNvPr id="6" name="Прямоугольник 5"/>
          <p:cNvSpPr/>
          <p:nvPr/>
        </p:nvSpPr>
        <p:spPr>
          <a:xfrm>
            <a:off x="8646362" y="2323447"/>
            <a:ext cx="2517164" cy="458587"/>
          </a:xfrm>
          <a:prstGeom prst="rect">
            <a:avLst/>
          </a:prstGeom>
        </p:spPr>
        <p:txBody>
          <a:bodyPr wrap="none">
            <a:spAutoFit/>
          </a:bodyPr>
          <a:lstStyle/>
          <a:p>
            <a:pPr algn="ctr">
              <a:lnSpc>
                <a:spcPct val="85000"/>
              </a:lnSpc>
              <a:spcAft>
                <a:spcPts val="1330"/>
              </a:spcAft>
            </a:pPr>
            <a:r>
              <a:rPr lang="ru-RU" sz="2800" b="1" dirty="0" smtClean="0">
                <a:solidFill>
                  <a:srgbClr val="002060"/>
                </a:solidFill>
                <a:latin typeface="Times New Roman" panose="02020603050405020304" pitchFamily="18" charset="0"/>
                <a:cs typeface="Times New Roman" panose="02020603050405020304" pitchFamily="18" charset="0"/>
              </a:rPr>
              <a:t>271,5 </a:t>
            </a:r>
            <a:r>
              <a:rPr lang="ru" sz="2800" b="1" dirty="0" smtClean="0">
                <a:solidFill>
                  <a:srgbClr val="002060"/>
                </a:solidFill>
                <a:latin typeface="Times New Roman" panose="02020603050405020304" pitchFamily="18" charset="0"/>
                <a:cs typeface="Times New Roman" panose="02020603050405020304" pitchFamily="18" charset="0"/>
              </a:rPr>
              <a:t>тыс</a:t>
            </a:r>
            <a:r>
              <a:rPr lang="ru" sz="2800" b="1" dirty="0">
                <a:solidFill>
                  <a:srgbClr val="002060"/>
                </a:solidFill>
                <a:latin typeface="Times New Roman" panose="02020603050405020304" pitchFamily="18" charset="0"/>
                <a:cs typeface="Times New Roman" panose="02020603050405020304" pitchFamily="18" charset="0"/>
              </a:rPr>
              <a:t>. руб.</a:t>
            </a:r>
          </a:p>
        </p:txBody>
      </p:sp>
      <p:sp>
        <p:nvSpPr>
          <p:cNvPr id="7" name="Прямоугольник 6"/>
          <p:cNvSpPr/>
          <p:nvPr/>
        </p:nvSpPr>
        <p:spPr>
          <a:xfrm>
            <a:off x="8511710" y="5360249"/>
            <a:ext cx="2786468" cy="458587"/>
          </a:xfrm>
          <a:prstGeom prst="rect">
            <a:avLst/>
          </a:prstGeom>
        </p:spPr>
        <p:txBody>
          <a:bodyPr wrap="none">
            <a:spAutoFit/>
          </a:bodyPr>
          <a:lstStyle/>
          <a:p>
            <a:pPr algn="ctr">
              <a:lnSpc>
                <a:spcPct val="85000"/>
              </a:lnSpc>
              <a:spcAft>
                <a:spcPts val="1330"/>
              </a:spcAft>
            </a:pPr>
            <a:r>
              <a:rPr lang="ru-RU" sz="2800" b="1" dirty="0" smtClean="0">
                <a:solidFill>
                  <a:srgbClr val="002060"/>
                </a:solidFill>
                <a:latin typeface="Times New Roman" panose="02020603050405020304" pitchFamily="18" charset="0"/>
                <a:cs typeface="Times New Roman" panose="02020603050405020304" pitchFamily="18" charset="0"/>
              </a:rPr>
              <a:t>1 084,7 </a:t>
            </a:r>
            <a:r>
              <a:rPr lang="ru" sz="2800" b="1" dirty="0" smtClean="0">
                <a:solidFill>
                  <a:srgbClr val="002060"/>
                </a:solidFill>
                <a:latin typeface="Times New Roman" panose="02020603050405020304" pitchFamily="18" charset="0"/>
                <a:cs typeface="Times New Roman" panose="02020603050405020304" pitchFamily="18" charset="0"/>
              </a:rPr>
              <a:t>тыс</a:t>
            </a:r>
            <a:r>
              <a:rPr lang="ru" sz="2800" b="1" dirty="0">
                <a:solidFill>
                  <a:srgbClr val="002060"/>
                </a:solidFill>
                <a:latin typeface="Times New Roman" panose="02020603050405020304" pitchFamily="18" charset="0"/>
                <a:cs typeface="Times New Roman" panose="02020603050405020304" pitchFamily="18" charset="0"/>
              </a:rPr>
              <a:t>. руб.</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935760" y="1233702"/>
            <a:ext cx="4680520" cy="461651"/>
          </a:xfrm>
          <a:prstGeom prst="rect">
            <a:avLst/>
          </a:prstGeom>
        </p:spPr>
        <p:txBody>
          <a:bodyPr wrap="square" lIns="91424" tIns="45713" rIns="91424" bIns="45713">
            <a:spAutoFit/>
          </a:bodyPr>
          <a:lstStyle/>
          <a:p>
            <a:r>
              <a:rPr lang="ru-RU" sz="2400" dirty="0" smtClean="0">
                <a:solidFill>
                  <a:srgbClr val="002060"/>
                </a:solidFill>
                <a:effectLst>
                  <a:outerShdw blurRad="60007" dist="200025" dir="15000000" sy="30000" kx="-1800000" algn="bl" rotWithShape="0">
                    <a:prstClr val="black">
                      <a:alpha val="32000"/>
                    </a:prstClr>
                  </a:outerShdw>
                </a:effectLst>
              </a:rPr>
              <a:t>Малая Бухарестская ул</a:t>
            </a:r>
            <a:r>
              <a:rPr lang="ru-RU" sz="2400" dirty="0" smtClean="0">
                <a:solidFill>
                  <a:srgbClr val="002060"/>
                </a:solidFill>
                <a:effectLst>
                  <a:outerShdw blurRad="60007" dist="200025" dir="15000000" sy="30000" kx="-1800000" algn="bl" rotWithShape="0">
                    <a:prstClr val="black">
                      <a:alpha val="32000"/>
                    </a:prstClr>
                  </a:outerShdw>
                </a:effectLst>
              </a:rPr>
              <a:t>., </a:t>
            </a:r>
            <a:r>
              <a:rPr lang="ru-RU" sz="2400" dirty="0" smtClean="0">
                <a:solidFill>
                  <a:srgbClr val="002060"/>
                </a:solidFill>
                <a:effectLst>
                  <a:outerShdw blurRad="60007" dist="200025" dir="15000000" sy="30000" kx="-1800000" algn="bl" rotWithShape="0">
                    <a:prstClr val="black">
                      <a:alpha val="32000"/>
                    </a:prstClr>
                  </a:outerShdw>
                </a:effectLst>
              </a:rPr>
              <a:t>д. 10</a:t>
            </a:r>
            <a:endParaRPr lang="ru-RU" sz="2400" dirty="0">
              <a:solidFill>
                <a:srgbClr val="002060"/>
              </a:solidFill>
              <a:effectLst>
                <a:outerShdw blurRad="60007" dist="200025" dir="15000000" sy="30000" kx="-1800000" algn="bl" rotWithShape="0">
                  <a:prstClr val="black">
                    <a:alpha val="32000"/>
                  </a:prstClr>
                </a:outerShdw>
              </a:effectLst>
            </a:endParaRPr>
          </a:p>
        </p:txBody>
      </p:sp>
      <p:sp>
        <p:nvSpPr>
          <p:cNvPr id="8" name="Прямоугольник 7"/>
          <p:cNvSpPr/>
          <p:nvPr/>
        </p:nvSpPr>
        <p:spPr>
          <a:xfrm>
            <a:off x="0" y="193742"/>
            <a:ext cx="12192000" cy="101566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Размещение, содержание спортивных, детских площадок, включая ремонт расположенных на них элементов благоустройства, на внутриквартальных территориях</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92" y="1695353"/>
            <a:ext cx="4752528" cy="36000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4112" y="1695353"/>
            <a:ext cx="4781018" cy="3600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1764" y="5373861"/>
            <a:ext cx="4608512" cy="28083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193742"/>
            <a:ext cx="12192000"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Содержание внутриквартальных территорий в части обеспечения ремонта покрытий, расположенных на внутриквартальных территориях</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52" y="1170507"/>
            <a:ext cx="3888432" cy="4762227"/>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800" y="1170506"/>
            <a:ext cx="3816424" cy="4762228"/>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6240" y="1170676"/>
            <a:ext cx="3744416" cy="4762058"/>
          </a:xfrm>
          <a:prstGeom prst="rect">
            <a:avLst/>
          </a:prstGeom>
        </p:spPr>
      </p:pic>
    </p:spTree>
    <p:extLst>
      <p:ext uri="{BB962C8B-B14F-4D97-AF65-F5344CB8AC3E}">
        <p14:creationId xmlns:p14="http://schemas.microsoft.com/office/powerpoint/2010/main" val="26552658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193742"/>
            <a:ext cx="12192000" cy="101566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Содержание внутриквартальных территорий в части проведения санитарных рубок (в том числе удаление аварийных, больных деревьев и кустарников) на территориях, не относящихся к территориям зеленых насаждений</a:t>
            </a:r>
          </a:p>
        </p:txBody>
      </p:sp>
      <p:sp>
        <p:nvSpPr>
          <p:cNvPr id="2" name="TextBox 1"/>
          <p:cNvSpPr txBox="1"/>
          <p:nvPr/>
        </p:nvSpPr>
        <p:spPr>
          <a:xfrm>
            <a:off x="4686564" y="2899487"/>
            <a:ext cx="2689326" cy="923330"/>
          </a:xfrm>
          <a:prstGeom prst="rect">
            <a:avLst/>
          </a:prstGeom>
          <a:noFill/>
        </p:spPr>
        <p:txBody>
          <a:bodyPr wrap="none" rtlCol="0">
            <a:spAutoFit/>
          </a:bodyPr>
          <a:lstStyle/>
          <a:p>
            <a:r>
              <a:rPr lang="ru-RU" b="1" dirty="0"/>
              <a:t>2026 год: </a:t>
            </a:r>
            <a:r>
              <a:rPr lang="ru-RU" b="1" dirty="0" smtClean="0"/>
              <a:t>25 </a:t>
            </a:r>
            <a:r>
              <a:rPr lang="ru-RU" b="1" dirty="0"/>
              <a:t>деревьев </a:t>
            </a:r>
            <a:endParaRPr lang="ru-RU" b="1" dirty="0" smtClean="0"/>
          </a:p>
          <a:p>
            <a:r>
              <a:rPr lang="ru-RU" b="1" dirty="0" smtClean="0"/>
              <a:t>на </a:t>
            </a:r>
            <a:r>
              <a:rPr lang="ru-RU" b="1" dirty="0"/>
              <a:t>сумму </a:t>
            </a:r>
            <a:r>
              <a:rPr lang="ru-RU" b="1" dirty="0" smtClean="0"/>
              <a:t>402,0 </a:t>
            </a:r>
            <a:r>
              <a:rPr lang="ru-RU" b="1" dirty="0"/>
              <a:t>тыс. руб.</a:t>
            </a:r>
            <a:endParaRPr lang="ru-RU" dirty="0"/>
          </a:p>
          <a:p>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52" y="1701453"/>
            <a:ext cx="4032448" cy="4797797"/>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8169" y="1701453"/>
            <a:ext cx="4104456" cy="4797797"/>
          </a:xfrm>
          <a:prstGeom prst="rect">
            <a:avLst/>
          </a:prstGeom>
        </p:spPr>
      </p:pic>
    </p:spTree>
    <p:extLst>
      <p:ext uri="{BB962C8B-B14F-4D97-AF65-F5344CB8AC3E}">
        <p14:creationId xmlns:p14="http://schemas.microsoft.com/office/powerpoint/2010/main" val="16160984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213621"/>
            <a:ext cx="12192000" cy="2094462"/>
          </a:xfrm>
          <a:prstGeom prst="rect">
            <a:avLst/>
          </a:prstGeom>
          <a:noFill/>
        </p:spPr>
        <p:txBody>
          <a:bodyPr lIns="0" tIns="0" rIns="0" bIns="0" anchor="ctr">
            <a:noAutofit/>
          </a:bodyPr>
          <a:lstStyle/>
          <a:p>
            <a:pPr algn="ctr">
              <a:lnSpc>
                <a:spcPct val="93000"/>
              </a:lnSpc>
            </a:pPr>
            <a:r>
              <a:rPr lang="ru" sz="8500" i="1" dirty="0">
                <a:solidFill>
                  <a:srgbClr val="254061"/>
                </a:solidFill>
                <a:latin typeface="Times New Roman"/>
              </a:rPr>
              <a:t>Спасибо </a:t>
            </a:r>
            <a:r>
              <a:rPr lang="ru" sz="8500" i="1" dirty="0" smtClean="0">
                <a:solidFill>
                  <a:srgbClr val="254061"/>
                </a:solidFill>
                <a:latin typeface="Times New Roman"/>
              </a:rPr>
              <a:t>за внимание!</a:t>
            </a:r>
            <a:endParaRPr lang="ru" sz="8500" i="1" dirty="0">
              <a:solidFill>
                <a:srgbClr val="254061"/>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79032" y="451944"/>
            <a:ext cx="9397488" cy="405384"/>
          </a:xfrm>
          <a:prstGeom prst="rect">
            <a:avLst/>
          </a:prstGeom>
          <a:noFill/>
        </p:spPr>
        <p:txBody>
          <a:bodyPr wrap="none" lIns="0" tIns="0" rIns="0" bIns="0">
            <a:noAutofit/>
          </a:bodyPr>
          <a:lstStyle/>
          <a:p>
            <a:pPr algn="ctr"/>
            <a:r>
              <a:rPr lang="ru" sz="2700" b="1" i="1" dirty="0">
                <a:solidFill>
                  <a:srgbClr val="002060"/>
                </a:solidFill>
                <a:latin typeface="Times New Roman"/>
              </a:rPr>
              <a:t>Основные характеристики муниципального образования</a:t>
            </a:r>
          </a:p>
        </p:txBody>
      </p:sp>
      <p:sp>
        <p:nvSpPr>
          <p:cNvPr id="4" name="Скругленный прямоугольник 3"/>
          <p:cNvSpPr/>
          <p:nvPr/>
        </p:nvSpPr>
        <p:spPr>
          <a:xfrm>
            <a:off x="407368" y="1845469"/>
            <a:ext cx="5760640" cy="1440160"/>
          </a:xfrm>
          <a:prstGeom prst="roundRect">
            <a:avLst/>
          </a:prstGeom>
          <a:noFill/>
        </p:spPr>
        <p:txBody>
          <a:bodyPr lIns="0" tIns="0" rIns="0" bIns="0" anchor="ctr">
            <a:noAutofit/>
          </a:bodyPr>
          <a:lstStyle/>
          <a:p>
            <a:pPr>
              <a:lnSpc>
                <a:spcPct val="86000"/>
              </a:lnSpc>
            </a:pPr>
            <a:r>
              <a:rPr lang="ru-RU" sz="1600" dirty="0">
                <a:solidFill>
                  <a:srgbClr val="002060"/>
                </a:solidFill>
                <a:effectLst>
                  <a:outerShdw blurRad="60007" dist="200025" dir="15000000" sy="30000" kx="-1800000" algn="bl" rotWithShape="0">
                    <a:prstClr val="black">
                      <a:alpha val="32000"/>
                    </a:prstClr>
                  </a:outerShdw>
                </a:effectLst>
              </a:rPr>
              <a:t>Расположено в юго-восточной части Фрунзенского района. Граница проходит: от Южного шоссе на юго-восток по западной стороне полосы отвода Московского направления железной дороги до южной стороны полосы отвода Южного железнодорожного полукольца, далее на юго-запад по южной стороне полосы отвода Южного железнодорожного полукольца до продолжения Бухарестской улицы, далее на север по продолжению оси Бухарестской улицы, по оси Бухарестской улицы до Южного шоссе, далее по оси Южного шоссе до западной стороны полосы отвода Московского направления железной дороги</a:t>
            </a:r>
            <a:endParaRPr lang="ru" sz="1600" dirty="0">
              <a:solidFill>
                <a:srgbClr val="002060"/>
              </a:solidFill>
              <a:effectLst>
                <a:outerShdw blurRad="60007" dist="200025" dir="15000000" sy="30000" kx="-1800000" algn="bl" rotWithShape="0">
                  <a:prstClr val="black">
                    <a:alpha val="32000"/>
                  </a:prstClr>
                </a:outerShdw>
              </a:effectLst>
              <a:latin typeface="Times New Roman"/>
            </a:endParaRPr>
          </a:p>
        </p:txBody>
      </p:sp>
      <p:sp>
        <p:nvSpPr>
          <p:cNvPr id="5" name="Прямоугольник 4"/>
          <p:cNvSpPr/>
          <p:nvPr/>
        </p:nvSpPr>
        <p:spPr>
          <a:xfrm>
            <a:off x="2207568" y="4344789"/>
            <a:ext cx="3060340" cy="762000"/>
          </a:xfrm>
          <a:prstGeom prst="rect">
            <a:avLst/>
          </a:prstGeom>
          <a:noFill/>
        </p:spPr>
        <p:txBody>
          <a:bodyPr lIns="0" tIns="0" rIns="0" bIns="0">
            <a:noAutofit/>
          </a:bodyPr>
          <a:lstStyle/>
          <a:p>
            <a:pPr algn="r">
              <a:lnSpc>
                <a:spcPct val="86000"/>
              </a:lnSpc>
              <a:spcAft>
                <a:spcPts val="560"/>
              </a:spcAft>
            </a:pPr>
            <a:r>
              <a:rPr lang="ru" sz="2400" dirty="0">
                <a:solidFill>
                  <a:srgbClr val="002060"/>
                </a:solidFill>
                <a:effectLst>
                  <a:outerShdw blurRad="60007" dist="200025" dir="15000000" sy="30000" kx="-1800000" algn="bl" rotWithShape="0">
                    <a:prstClr val="black">
                      <a:alpha val="32000"/>
                    </a:prstClr>
                  </a:outerShdw>
                </a:effectLst>
                <a:latin typeface="Times New Roman"/>
              </a:rPr>
              <a:t>Площадь территории 407 гектаров</a:t>
            </a:r>
          </a:p>
        </p:txBody>
      </p:sp>
      <p:sp>
        <p:nvSpPr>
          <p:cNvPr id="6" name="Прямоугольник 5"/>
          <p:cNvSpPr/>
          <p:nvPr/>
        </p:nvSpPr>
        <p:spPr>
          <a:xfrm>
            <a:off x="271194" y="6381973"/>
            <a:ext cx="3088502" cy="697992"/>
          </a:xfrm>
          <a:prstGeom prst="rect">
            <a:avLst/>
          </a:prstGeom>
          <a:noFill/>
        </p:spPr>
        <p:txBody>
          <a:bodyPr lIns="0" tIns="0" rIns="0" bIns="0">
            <a:noAutofit/>
          </a:bodyPr>
          <a:lstStyle/>
          <a:p>
            <a:pPr>
              <a:lnSpc>
                <a:spcPct val="86000"/>
              </a:lnSpc>
              <a:spcAft>
                <a:spcPts val="560"/>
              </a:spcAft>
            </a:pPr>
            <a:r>
              <a:rPr lang="ru" sz="2400" dirty="0">
                <a:solidFill>
                  <a:srgbClr val="002060"/>
                </a:solidFill>
                <a:effectLst>
                  <a:outerShdw blurRad="60007" dist="200025" dir="15000000" sy="30000" kx="-1800000" algn="bl" rotWithShape="0">
                    <a:prstClr val="black">
                      <a:alpha val="32000"/>
                    </a:prstClr>
                  </a:outerShdw>
                </a:effectLst>
                <a:latin typeface="Times New Roman"/>
              </a:rPr>
              <a:t>Численность населения</a:t>
            </a:r>
          </a:p>
          <a:p>
            <a:pPr>
              <a:lnSpc>
                <a:spcPct val="86000"/>
              </a:lnSpc>
              <a:spcAft>
                <a:spcPts val="560"/>
              </a:spcAft>
            </a:pPr>
            <a:r>
              <a:rPr lang="ru" sz="2400" dirty="0" smtClean="0">
                <a:solidFill>
                  <a:srgbClr val="002060"/>
                </a:solidFill>
                <a:effectLst>
                  <a:outerShdw blurRad="60007" dist="200025" dir="15000000" sy="30000" kx="-1800000" algn="bl" rotWithShape="0">
                    <a:prstClr val="black">
                      <a:alpha val="32000"/>
                    </a:prstClr>
                  </a:outerShdw>
                </a:effectLst>
                <a:latin typeface="Times New Roman"/>
              </a:rPr>
              <a:t>62 309 человека</a:t>
            </a:r>
            <a:endParaRPr lang="ru" sz="2400" dirty="0">
              <a:solidFill>
                <a:srgbClr val="002060"/>
              </a:solidFill>
              <a:effectLst>
                <a:outerShdw blurRad="60007" dist="200025" dir="15000000" sy="30000" kx="-1800000" algn="bl" rotWithShape="0">
                  <a:prstClr val="black">
                    <a:alpha val="32000"/>
                  </a:prstClr>
                </a:outerShdw>
              </a:effectLst>
              <a:latin typeface="Times New Roman"/>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447"/>
          <a:stretch/>
        </p:blipFill>
        <p:spPr bwMode="auto">
          <a:xfrm>
            <a:off x="6168008" y="1186707"/>
            <a:ext cx="5715000" cy="570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66928" y="457200"/>
            <a:ext cx="10229088" cy="405384"/>
          </a:xfrm>
          <a:prstGeom prst="rect">
            <a:avLst/>
          </a:prstGeom>
          <a:noFill/>
        </p:spPr>
        <p:txBody>
          <a:bodyPr wrap="none" lIns="0" tIns="0" rIns="0" bIns="0">
            <a:noAutofit/>
          </a:bodyPr>
          <a:lstStyle/>
          <a:p>
            <a:r>
              <a:rPr lang="ru" sz="2700" b="1" i="1" dirty="0">
                <a:solidFill>
                  <a:srgbClr val="002060"/>
                </a:solidFill>
                <a:latin typeface="Times New Roman"/>
              </a:rPr>
              <a:t>Составление, рассмотрение и утверждение проекта </a:t>
            </a:r>
            <a:r>
              <a:rPr lang="ru" sz="2700" b="1" i="1" dirty="0" smtClean="0">
                <a:solidFill>
                  <a:srgbClr val="002060"/>
                </a:solidFill>
                <a:latin typeface="Times New Roman"/>
              </a:rPr>
              <a:t>бю</a:t>
            </a:r>
            <a:r>
              <a:rPr lang="ru-RU" sz="2700" b="1" i="1" dirty="0">
                <a:solidFill>
                  <a:srgbClr val="002060"/>
                </a:solidFill>
                <a:latin typeface="Times New Roman"/>
              </a:rPr>
              <a:t>д</a:t>
            </a:r>
            <a:r>
              <a:rPr lang="ru" sz="2700" b="1" i="1" dirty="0" smtClean="0">
                <a:solidFill>
                  <a:srgbClr val="002060"/>
                </a:solidFill>
                <a:latin typeface="Times New Roman"/>
              </a:rPr>
              <a:t>жета</a:t>
            </a:r>
            <a:endParaRPr lang="ru" sz="2700" b="1" i="1" dirty="0">
              <a:solidFill>
                <a:srgbClr val="002060"/>
              </a:solidFill>
              <a:latin typeface="Times New Roman"/>
            </a:endParaRPr>
          </a:p>
        </p:txBody>
      </p:sp>
      <p:sp>
        <p:nvSpPr>
          <p:cNvPr id="4" name="Блок-схема: процесс 3"/>
          <p:cNvSpPr/>
          <p:nvPr/>
        </p:nvSpPr>
        <p:spPr>
          <a:xfrm>
            <a:off x="839416" y="1411224"/>
            <a:ext cx="2448272" cy="434246"/>
          </a:xfrm>
          <a:prstGeom prst="flowChartProcess">
            <a:avLst/>
          </a:prstGeom>
          <a:solidFill>
            <a:srgbClr val="002060"/>
          </a:solidFill>
          <a:ln>
            <a:solidFill>
              <a:srgbClr val="002060"/>
            </a:solidFill>
          </a:ln>
          <a:effectLst>
            <a:outerShdw blurRad="50800" dist="38100" dir="13500000" algn="br" rotWithShape="0">
              <a:prstClr val="black">
                <a:alpha val="40000"/>
              </a:prstClr>
            </a:outerShdw>
          </a:effectLst>
        </p:spPr>
        <p:txBody>
          <a:bodyPr wrap="none" lIns="0" tIns="0" rIns="0" bIns="0">
            <a:noAutofit/>
          </a:bodyPr>
          <a:lstStyle/>
          <a:p>
            <a:pPr algn="ctr"/>
            <a:r>
              <a:rPr lang="ru" sz="2400" dirty="0" smtClean="0">
                <a:solidFill>
                  <a:schemeClr val="bg2">
                    <a:lumMod val="90000"/>
                  </a:schemeClr>
                </a:solidFill>
                <a:latin typeface="Times New Roman"/>
              </a:rPr>
              <a:t>Составление</a:t>
            </a:r>
            <a:endParaRPr lang="ru" sz="2400" dirty="0">
              <a:solidFill>
                <a:schemeClr val="bg2">
                  <a:lumMod val="90000"/>
                </a:schemeClr>
              </a:solidFill>
              <a:latin typeface="Times New Roman"/>
            </a:endParaRPr>
          </a:p>
        </p:txBody>
      </p:sp>
      <p:sp>
        <p:nvSpPr>
          <p:cNvPr id="5" name="Прямоугольник 4"/>
          <p:cNvSpPr/>
          <p:nvPr/>
        </p:nvSpPr>
        <p:spPr>
          <a:xfrm>
            <a:off x="3647728" y="1411224"/>
            <a:ext cx="7763256" cy="1722120"/>
          </a:xfrm>
          <a:prstGeom prst="rect">
            <a:avLst/>
          </a:prstGeom>
          <a:solidFill>
            <a:schemeClr val="bg2"/>
          </a:solidFill>
          <a:ln w="19050">
            <a:solidFill>
              <a:srgbClr val="002060"/>
            </a:solidFill>
          </a:ln>
          <a:effectLst>
            <a:outerShdw blurRad="76200" dir="13500000" sy="23000" kx="1200000" algn="br" rotWithShape="0">
              <a:prstClr val="black">
                <a:alpha val="20000"/>
              </a:prstClr>
            </a:outerShdw>
          </a:effectLst>
        </p:spPr>
        <p:txBody>
          <a:bodyPr lIns="0" tIns="0" rIns="0" bIns="0">
            <a:noAutofit/>
          </a:bodyPr>
          <a:lstStyle/>
          <a:p>
            <a:pPr marL="446088" indent="-358775" algn="just">
              <a:buFont typeface="Wingdings" panose="05000000000000000000" pitchFamily="2" charset="2"/>
              <a:buChar char="ü"/>
            </a:pPr>
            <a:r>
              <a:rPr lang="ru" dirty="0">
                <a:solidFill>
                  <a:srgbClr val="002060"/>
                </a:solidFill>
                <a:latin typeface="Times New Roman"/>
              </a:rPr>
              <a:t>Прогнозирование доходов бюджета на основании данных Комитета Финансов Санкт-Петербурга и Налоговой инспекции;</a:t>
            </a:r>
          </a:p>
          <a:p>
            <a:pPr marL="446088" indent="-358775" algn="just">
              <a:buFont typeface="Wingdings" panose="05000000000000000000" pitchFamily="2" charset="2"/>
              <a:buChar char="ü"/>
            </a:pPr>
            <a:r>
              <a:rPr lang="ru" dirty="0">
                <a:solidFill>
                  <a:srgbClr val="002060"/>
                </a:solidFill>
                <a:latin typeface="Times New Roman"/>
              </a:rPr>
              <a:t>Подготовка муниципальных программ на основании предложений граждан, депутатов, Местной администрации;</a:t>
            </a:r>
          </a:p>
          <a:p>
            <a:pPr marL="446088" indent="-358775" algn="just">
              <a:buFont typeface="Wingdings" panose="05000000000000000000" pitchFamily="2" charset="2"/>
              <a:buChar char="ü"/>
            </a:pPr>
            <a:r>
              <a:rPr lang="ru" dirty="0">
                <a:solidFill>
                  <a:srgbClr val="002060"/>
                </a:solidFill>
                <a:latin typeface="Times New Roman"/>
              </a:rPr>
              <a:t>расчет непрограмных направлений деятельности с учетом индекса потребительских цен, размеров базовых, расчетных единиц и т.д.</a:t>
            </a:r>
          </a:p>
        </p:txBody>
      </p:sp>
      <p:sp>
        <p:nvSpPr>
          <p:cNvPr id="11" name="Прямоугольник 10"/>
          <p:cNvSpPr/>
          <p:nvPr/>
        </p:nvSpPr>
        <p:spPr>
          <a:xfrm>
            <a:off x="3647728" y="5779008"/>
            <a:ext cx="7763256" cy="1722120"/>
          </a:xfrm>
          <a:prstGeom prst="rect">
            <a:avLst/>
          </a:prstGeom>
          <a:solidFill>
            <a:schemeClr val="bg2"/>
          </a:solidFill>
          <a:ln w="19050">
            <a:solidFill>
              <a:srgbClr val="002060"/>
            </a:solidFill>
          </a:ln>
          <a:effectLst>
            <a:outerShdw blurRad="76200" dir="13500000" sy="23000" kx="1200000" algn="br" rotWithShape="0">
              <a:prstClr val="black">
                <a:alpha val="20000"/>
              </a:prstClr>
            </a:outerShdw>
          </a:effectLst>
        </p:spPr>
        <p:txBody>
          <a:bodyPr lIns="0" tIns="0" rIns="0" bIns="0">
            <a:noAutofit/>
          </a:bodyPr>
          <a:lstStyle/>
          <a:p>
            <a:pPr marL="446088" indent="-358775" algn="just">
              <a:buFont typeface="Wingdings" panose="05000000000000000000" pitchFamily="2" charset="2"/>
              <a:buChar char="ü"/>
            </a:pPr>
            <a:r>
              <a:rPr lang="ru-RU" dirty="0">
                <a:solidFill>
                  <a:srgbClr val="002060"/>
                </a:solidFill>
              </a:rPr>
              <a:t>Подписание решения о принятии бюджета Главой Муниципального образования</a:t>
            </a:r>
          </a:p>
          <a:p>
            <a:pPr marL="446088" indent="-358775" algn="just">
              <a:buFont typeface="Wingdings" panose="05000000000000000000" pitchFamily="2" charset="2"/>
              <a:buChar char="ü"/>
            </a:pPr>
            <a:r>
              <a:rPr lang="ru-RU" dirty="0" smtClean="0">
                <a:solidFill>
                  <a:srgbClr val="002060"/>
                </a:solidFill>
              </a:rPr>
              <a:t>Опубликование </a:t>
            </a:r>
            <a:r>
              <a:rPr lang="ru-RU" dirty="0">
                <a:solidFill>
                  <a:srgbClr val="002060"/>
                </a:solidFill>
              </a:rPr>
              <a:t>(обнародование) решения о принятии бюджета в СМИ</a:t>
            </a:r>
          </a:p>
        </p:txBody>
      </p:sp>
      <p:sp>
        <p:nvSpPr>
          <p:cNvPr id="12" name="Прямоугольник 11"/>
          <p:cNvSpPr/>
          <p:nvPr/>
        </p:nvSpPr>
        <p:spPr>
          <a:xfrm>
            <a:off x="3636842" y="3578352"/>
            <a:ext cx="7763256" cy="1722120"/>
          </a:xfrm>
          <a:prstGeom prst="rect">
            <a:avLst/>
          </a:prstGeom>
          <a:solidFill>
            <a:schemeClr val="bg2"/>
          </a:solidFill>
          <a:ln w="19050">
            <a:solidFill>
              <a:srgbClr val="002060"/>
            </a:solidFill>
          </a:ln>
          <a:effectLst>
            <a:outerShdw blurRad="76200" dir="13500000" sy="23000" kx="1200000" algn="br" rotWithShape="0">
              <a:prstClr val="black">
                <a:alpha val="20000"/>
              </a:prstClr>
            </a:outerShdw>
          </a:effectLst>
        </p:spPr>
        <p:txBody>
          <a:bodyPr lIns="0" tIns="0" rIns="0" bIns="0">
            <a:noAutofit/>
          </a:bodyPr>
          <a:lstStyle/>
          <a:p>
            <a:pPr marL="446088" indent="-358775" algn="just">
              <a:buFont typeface="Wingdings" panose="05000000000000000000" pitchFamily="2" charset="2"/>
              <a:buChar char="ü"/>
            </a:pPr>
            <a:r>
              <a:rPr lang="ru-RU" dirty="0">
                <a:solidFill>
                  <a:srgbClr val="002060"/>
                </a:solidFill>
              </a:rPr>
              <a:t>Опубликование проекта бюджета</a:t>
            </a:r>
          </a:p>
          <a:p>
            <a:pPr marL="446088" indent="-358775" algn="just">
              <a:buFont typeface="Wingdings" panose="05000000000000000000" pitchFamily="2" charset="2"/>
              <a:buChar char="ü"/>
            </a:pPr>
            <a:r>
              <a:rPr lang="ru-RU" dirty="0">
                <a:solidFill>
                  <a:srgbClr val="002060"/>
                </a:solidFill>
              </a:rPr>
              <a:t>Принятие проекта местного бюджета в первом чтении</a:t>
            </a:r>
          </a:p>
          <a:p>
            <a:pPr marL="446088" indent="-358775" algn="just">
              <a:buFont typeface="Wingdings" panose="05000000000000000000" pitchFamily="2" charset="2"/>
              <a:buChar char="ü"/>
            </a:pPr>
            <a:r>
              <a:rPr lang="ru-RU" dirty="0">
                <a:solidFill>
                  <a:srgbClr val="002060"/>
                </a:solidFill>
              </a:rPr>
              <a:t>Публичные слушания по проекту бюджета Рассмотрение поправок к проекту местного бюджета Принятие проекта местного бюджета во втором чтении</a:t>
            </a:r>
          </a:p>
        </p:txBody>
      </p:sp>
      <p:sp>
        <p:nvSpPr>
          <p:cNvPr id="13" name="Блок-схема: процесс 12"/>
          <p:cNvSpPr/>
          <p:nvPr/>
        </p:nvSpPr>
        <p:spPr>
          <a:xfrm>
            <a:off x="839416" y="5799473"/>
            <a:ext cx="2448272" cy="434246"/>
          </a:xfrm>
          <a:prstGeom prst="flowChartProcess">
            <a:avLst/>
          </a:prstGeom>
          <a:solidFill>
            <a:srgbClr val="002060"/>
          </a:solidFill>
          <a:ln>
            <a:solidFill>
              <a:srgbClr val="002060"/>
            </a:solidFill>
          </a:ln>
          <a:effectLst>
            <a:outerShdw blurRad="50800" dist="38100" dir="13500000" algn="br" rotWithShape="0">
              <a:prstClr val="black">
                <a:alpha val="40000"/>
              </a:prstClr>
            </a:outerShdw>
          </a:effectLst>
        </p:spPr>
        <p:txBody>
          <a:bodyPr wrap="none" lIns="0" tIns="0" rIns="0" bIns="0">
            <a:noAutofit/>
          </a:bodyPr>
          <a:lstStyle/>
          <a:p>
            <a:pPr algn="ctr"/>
            <a:r>
              <a:rPr lang="ru-RU" sz="2400" dirty="0">
                <a:solidFill>
                  <a:schemeClr val="bg2">
                    <a:lumMod val="90000"/>
                  </a:schemeClr>
                </a:solidFill>
              </a:rPr>
              <a:t>Утверждение</a:t>
            </a:r>
          </a:p>
        </p:txBody>
      </p:sp>
      <p:sp>
        <p:nvSpPr>
          <p:cNvPr id="14" name="Блок-схема: процесс 13"/>
          <p:cNvSpPr/>
          <p:nvPr/>
        </p:nvSpPr>
        <p:spPr>
          <a:xfrm>
            <a:off x="839416" y="3616234"/>
            <a:ext cx="2448272" cy="434246"/>
          </a:xfrm>
          <a:prstGeom prst="flowChartProcess">
            <a:avLst/>
          </a:prstGeom>
          <a:solidFill>
            <a:srgbClr val="002060"/>
          </a:solidFill>
          <a:ln>
            <a:solidFill>
              <a:srgbClr val="002060"/>
            </a:solidFill>
          </a:ln>
          <a:effectLst>
            <a:outerShdw blurRad="50800" dist="38100" dir="13500000" algn="br" rotWithShape="0">
              <a:prstClr val="black">
                <a:alpha val="40000"/>
              </a:prstClr>
            </a:outerShdw>
          </a:effectLst>
        </p:spPr>
        <p:txBody>
          <a:bodyPr wrap="none" lIns="0" tIns="0" rIns="0" bIns="0">
            <a:noAutofit/>
          </a:bodyPr>
          <a:lstStyle/>
          <a:p>
            <a:pPr algn="ctr"/>
            <a:r>
              <a:rPr lang="ru-RU" sz="2400" dirty="0">
                <a:solidFill>
                  <a:schemeClr val="bg2">
                    <a:lumMod val="90000"/>
                  </a:schemeClr>
                </a:solidFill>
              </a:rPr>
              <a:t>Рассмотрение</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69976" y="463295"/>
            <a:ext cx="9473184" cy="399289"/>
          </a:xfrm>
          <a:prstGeom prst="rect">
            <a:avLst/>
          </a:prstGeom>
          <a:noFill/>
        </p:spPr>
        <p:txBody>
          <a:bodyPr wrap="none" lIns="0" tIns="0" rIns="0" bIns="0">
            <a:noAutofit/>
          </a:bodyPr>
          <a:lstStyle/>
          <a:p>
            <a:r>
              <a:rPr lang="ru" sz="2700" b="1" i="1" dirty="0">
                <a:solidFill>
                  <a:srgbClr val="002060"/>
                </a:solidFill>
                <a:latin typeface="Times New Roman"/>
              </a:rPr>
              <a:t>Основные показатели социально-экономического развития</a:t>
            </a:r>
          </a:p>
        </p:txBody>
      </p:sp>
      <p:sp>
        <p:nvSpPr>
          <p:cNvPr id="4" name="Прямоугольник 3"/>
          <p:cNvSpPr/>
          <p:nvPr/>
        </p:nvSpPr>
        <p:spPr>
          <a:xfrm>
            <a:off x="8653272" y="1132055"/>
            <a:ext cx="3371088" cy="192024"/>
          </a:xfrm>
          <a:prstGeom prst="rect">
            <a:avLst/>
          </a:prstGeom>
          <a:noFill/>
        </p:spPr>
        <p:txBody>
          <a:bodyPr wrap="none" lIns="0" tIns="0" rIns="0" bIns="0">
            <a:noAutofit/>
          </a:bodyPr>
          <a:lstStyle/>
          <a:p>
            <a:r>
              <a:rPr lang="ru" sz="1400" dirty="0">
                <a:solidFill>
                  <a:srgbClr val="10253F"/>
                </a:solidFill>
                <a:latin typeface="Times New Roman" panose="02020603050405020304" pitchFamily="18" charset="0"/>
                <a:cs typeface="Times New Roman" panose="02020603050405020304" pitchFamily="18" charset="0"/>
              </a:rPr>
              <a:t>Таблица показателей (в рублях на человека)</a:t>
            </a:r>
          </a:p>
        </p:txBody>
      </p:sp>
      <p:graphicFrame>
        <p:nvGraphicFramePr>
          <p:cNvPr id="6" name="Таблица 5"/>
          <p:cNvGraphicFramePr>
            <a:graphicFrameLocks noGrp="1"/>
          </p:cNvGraphicFramePr>
          <p:nvPr>
            <p:extLst>
              <p:ext uri="{D42A27DB-BD31-4B8C-83A1-F6EECF244321}">
                <p14:modId xmlns:p14="http://schemas.microsoft.com/office/powerpoint/2010/main" val="2730190519"/>
              </p:ext>
            </p:extLst>
          </p:nvPr>
        </p:nvGraphicFramePr>
        <p:xfrm>
          <a:off x="569976" y="1413421"/>
          <a:ext cx="11475927" cy="5758859"/>
        </p:xfrm>
        <a:graphic>
          <a:graphicData uri="http://schemas.openxmlformats.org/drawingml/2006/table">
            <a:tbl>
              <a:tblPr firstRow="1" bandRow="1">
                <a:tableStyleId>{5C22544A-7EE6-4342-B048-85BDC9FD1C3A}</a:tableStyleId>
              </a:tblPr>
              <a:tblGrid>
                <a:gridCol w="1311966"/>
                <a:gridCol w="3426071"/>
                <a:gridCol w="1484205"/>
                <a:gridCol w="1311966"/>
                <a:gridCol w="1317787"/>
                <a:gridCol w="1311966"/>
                <a:gridCol w="1311966"/>
              </a:tblGrid>
              <a:tr h="389219">
                <a:tc rowSpan="2">
                  <a:txBody>
                    <a:bodyPr/>
                    <a:lstStyle/>
                    <a:p>
                      <a:pPr algn="ctr">
                        <a:spcAft>
                          <a:spcPts val="0"/>
                        </a:spcAft>
                      </a:pPr>
                      <a:r>
                        <a:rPr lang="ru-RU" sz="1200" dirty="0">
                          <a:effectLst/>
                        </a:rPr>
                        <a:t>Код раздела</a:t>
                      </a:r>
                      <a:endParaRPr lang="ru-RU" sz="1200" dirty="0">
                        <a:solidFill>
                          <a:schemeClr val="bg1"/>
                        </a:solidFill>
                        <a:effectLst/>
                        <a:latin typeface="+mn-lt"/>
                        <a:ea typeface="Times New Roman"/>
                      </a:endParaRPr>
                    </a:p>
                  </a:txBody>
                  <a:tcPr marL="68153" marR="68153"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accent1">
                        <a:lumMod val="75000"/>
                      </a:schemeClr>
                    </a:solidFill>
                  </a:tcPr>
                </a:tc>
                <a:tc rowSpan="2">
                  <a:txBody>
                    <a:bodyPr/>
                    <a:lstStyle/>
                    <a:p>
                      <a:pPr algn="ctr">
                        <a:spcAft>
                          <a:spcPts val="0"/>
                        </a:spcAft>
                      </a:pPr>
                      <a:r>
                        <a:rPr lang="ru-RU" sz="1200" dirty="0">
                          <a:effectLst/>
                        </a:rPr>
                        <a:t>Показатель</a:t>
                      </a:r>
                      <a:endParaRPr lang="ru-RU" sz="1200" dirty="0">
                        <a:solidFill>
                          <a:schemeClr val="bg1"/>
                        </a:solidFill>
                        <a:effectLst/>
                        <a:latin typeface="+mn-lt"/>
                        <a:ea typeface="Times New Roman"/>
                      </a:endParaRPr>
                    </a:p>
                  </a:txBody>
                  <a:tcPr marL="68153" marR="68153"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accent1">
                        <a:lumMod val="75000"/>
                      </a:schemeClr>
                    </a:solidFill>
                  </a:tcPr>
                </a:tc>
                <a:tc rowSpan="2">
                  <a:txBody>
                    <a:bodyPr/>
                    <a:lstStyle/>
                    <a:p>
                      <a:pPr algn="ctr">
                        <a:spcAft>
                          <a:spcPts val="0"/>
                        </a:spcAft>
                      </a:pPr>
                      <a:r>
                        <a:rPr lang="ru-RU" sz="1200" dirty="0" smtClean="0">
                          <a:effectLst/>
                        </a:rPr>
                        <a:t>2025 год </a:t>
                      </a:r>
                    </a:p>
                    <a:p>
                      <a:pPr algn="ctr">
                        <a:spcAft>
                          <a:spcPts val="0"/>
                        </a:spcAft>
                      </a:pPr>
                      <a:r>
                        <a:rPr lang="ru-RU" sz="1200" dirty="0" smtClean="0">
                          <a:effectLst/>
                        </a:rPr>
                        <a:t>Утвержденный бюджет</a:t>
                      </a:r>
                    </a:p>
                  </a:txBody>
                  <a:tcPr marL="68153" marR="68153"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accent1">
                        <a:lumMod val="75000"/>
                      </a:schemeClr>
                    </a:solidFill>
                  </a:tcPr>
                </a:tc>
                <a:tc row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200" dirty="0" smtClean="0">
                          <a:solidFill>
                            <a:schemeClr val="bg1"/>
                          </a:solidFill>
                          <a:effectLst/>
                        </a:rPr>
                        <a:t>2026 год </a:t>
                      </a:r>
                    </a:p>
                    <a:p>
                      <a:pPr marL="0" marR="0" indent="0" algn="ctr" defTabSz="914400" eaLnBrk="1" fontAlgn="auto" latinLnBrk="0" hangingPunct="1">
                        <a:lnSpc>
                          <a:spcPct val="100000"/>
                        </a:lnSpc>
                        <a:spcBef>
                          <a:spcPts val="0"/>
                        </a:spcBef>
                        <a:spcAft>
                          <a:spcPts val="0"/>
                        </a:spcAft>
                        <a:buClrTx/>
                        <a:buSzTx/>
                        <a:buFontTx/>
                        <a:buNone/>
                        <a:tabLst/>
                        <a:defRPr/>
                      </a:pPr>
                      <a:r>
                        <a:rPr lang="ru-RU" sz="1200" dirty="0" smtClean="0">
                          <a:solidFill>
                            <a:schemeClr val="bg1"/>
                          </a:solidFill>
                          <a:effectLst/>
                        </a:rPr>
                        <a:t>Проект</a:t>
                      </a:r>
                    </a:p>
                  </a:txBody>
                  <a:tcPr marL="68153" marR="68153"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accent1">
                        <a:lumMod val="7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200" dirty="0" smtClean="0">
                          <a:effectLst/>
                        </a:rPr>
                        <a:t>Увеличение /</a:t>
                      </a:r>
                    </a:p>
                    <a:p>
                      <a:pPr marL="0" marR="0" indent="0" algn="ctr" defTabSz="914400" eaLnBrk="1" fontAlgn="auto" latinLnBrk="0" hangingPunct="1">
                        <a:lnSpc>
                          <a:spcPct val="100000"/>
                        </a:lnSpc>
                        <a:spcBef>
                          <a:spcPts val="0"/>
                        </a:spcBef>
                        <a:spcAft>
                          <a:spcPts val="0"/>
                        </a:spcAft>
                        <a:buClrTx/>
                        <a:buSzTx/>
                        <a:buFontTx/>
                        <a:buNone/>
                        <a:tabLst/>
                        <a:defRPr/>
                      </a:pPr>
                      <a:r>
                        <a:rPr lang="ru-RU" sz="1200" dirty="0" smtClean="0">
                          <a:effectLst/>
                        </a:rPr>
                        <a:t>Сокращение </a:t>
                      </a:r>
                    </a:p>
                    <a:p>
                      <a:pPr algn="ctr">
                        <a:spcAft>
                          <a:spcPts val="0"/>
                        </a:spcAft>
                      </a:pPr>
                      <a:endParaRPr lang="ru-RU" sz="1200" dirty="0">
                        <a:solidFill>
                          <a:schemeClr val="bg1"/>
                        </a:solidFill>
                        <a:effectLst/>
                        <a:latin typeface="+mn-lt"/>
                        <a:ea typeface="Times New Roman"/>
                      </a:endParaRPr>
                    </a:p>
                  </a:txBody>
                  <a:tcPr marL="68153" marR="68153"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accent1">
                        <a:lumMod val="75000"/>
                      </a:schemeClr>
                    </a:solidFill>
                  </a:tcPr>
                </a:tc>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200" dirty="0" smtClean="0">
                          <a:effectLst/>
                        </a:rPr>
                        <a:t>Плановый период</a:t>
                      </a:r>
                    </a:p>
                    <a:p>
                      <a:pPr algn="ctr">
                        <a:spcAft>
                          <a:spcPts val="0"/>
                        </a:spcAft>
                      </a:pPr>
                      <a:endParaRPr lang="ru-RU" sz="1200" dirty="0">
                        <a:solidFill>
                          <a:schemeClr val="bg1"/>
                        </a:solidFill>
                        <a:effectLst/>
                        <a:latin typeface="+mn-lt"/>
                        <a:ea typeface="Times New Roman"/>
                      </a:endParaRPr>
                    </a:p>
                  </a:txBody>
                  <a:tcPr marL="68153" marR="68153"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accent1">
                        <a:lumMod val="75000"/>
                      </a:schemeClr>
                    </a:solidFill>
                  </a:tcPr>
                </a:tc>
                <a:tc hMerge="1">
                  <a:txBody>
                    <a:bodyPr/>
                    <a:lstStyle/>
                    <a:p>
                      <a:endParaRPr lang="ru-RU"/>
                    </a:p>
                  </a:txBody>
                  <a:tcPr/>
                </a:tc>
              </a:tr>
              <a:tr h="389219">
                <a:tc vMerge="1">
                  <a:txBody>
                    <a:bodyPr/>
                    <a:lstStyle/>
                    <a:p>
                      <a:endParaRPr lang="ru-RU"/>
                    </a:p>
                  </a:txBody>
                  <a:tcPr/>
                </a:tc>
                <a:tc vMerge="1">
                  <a:txBody>
                    <a:bodyPr/>
                    <a:lstStyle/>
                    <a:p>
                      <a:endParaRPr lang="ru-RU"/>
                    </a:p>
                  </a:txBody>
                  <a:tcPr/>
                </a:tc>
                <a:tc vMerge="1">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ru-RU" sz="1200" dirty="0">
                        <a:solidFill>
                          <a:schemeClr val="bg1"/>
                        </a:solidFill>
                        <a:effectLst/>
                        <a:latin typeface="+mn-lt"/>
                      </a:endParaRPr>
                    </a:p>
                  </a:txBody>
                  <a:tcPr marL="68153" marR="68153"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accent1">
                        <a:lumMod val="75000"/>
                      </a:schemeClr>
                    </a:solidFill>
                  </a:tcPr>
                </a:tc>
                <a:tc vMerge="1">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ru-RU" sz="1200" dirty="0">
                        <a:solidFill>
                          <a:schemeClr val="bg1"/>
                        </a:solidFill>
                        <a:effectLst/>
                        <a:latin typeface="+mn-lt"/>
                      </a:endParaRPr>
                    </a:p>
                  </a:txBody>
                  <a:tcPr marL="68153" marR="68153"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accent1">
                        <a:lumMod val="75000"/>
                      </a:schemeClr>
                    </a:solidFill>
                  </a:tcPr>
                </a:tc>
                <a:tc>
                  <a:txBody>
                    <a:bodyPr/>
                    <a:lstStyle/>
                    <a:p>
                      <a:pPr algn="ctr">
                        <a:spcAft>
                          <a:spcPts val="0"/>
                        </a:spcAft>
                      </a:pPr>
                      <a:r>
                        <a:rPr lang="ru-RU" sz="1200" dirty="0" smtClean="0">
                          <a:solidFill>
                            <a:schemeClr val="bg1"/>
                          </a:solidFill>
                          <a:effectLst/>
                        </a:rPr>
                        <a:t>(+)/(-)</a:t>
                      </a:r>
                    </a:p>
                  </a:txBody>
                  <a:tcPr marL="68153" marR="68153"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accent1">
                        <a:lumMod val="75000"/>
                      </a:schemeClr>
                    </a:solidFill>
                  </a:tcPr>
                </a:tc>
                <a:tc>
                  <a:txBody>
                    <a:bodyPr/>
                    <a:lstStyle/>
                    <a:p>
                      <a:pPr algn="ctr">
                        <a:spcAft>
                          <a:spcPts val="0"/>
                        </a:spcAft>
                      </a:pPr>
                      <a:r>
                        <a:rPr lang="ru-RU" sz="1200" dirty="0" smtClean="0">
                          <a:solidFill>
                            <a:schemeClr val="bg1"/>
                          </a:solidFill>
                          <a:effectLst/>
                        </a:rPr>
                        <a:t>2027 </a:t>
                      </a:r>
                      <a:r>
                        <a:rPr lang="ru-RU" sz="1200" dirty="0">
                          <a:solidFill>
                            <a:schemeClr val="bg1"/>
                          </a:solidFill>
                          <a:effectLst/>
                        </a:rPr>
                        <a:t>год</a:t>
                      </a:r>
                    </a:p>
                    <a:p>
                      <a:pPr algn="ctr">
                        <a:spcAft>
                          <a:spcPts val="0"/>
                        </a:spcAft>
                      </a:pPr>
                      <a:r>
                        <a:rPr lang="ru-RU" sz="1200" dirty="0">
                          <a:solidFill>
                            <a:schemeClr val="bg1"/>
                          </a:solidFill>
                          <a:effectLst/>
                        </a:rPr>
                        <a:t>(тыс. руб.)</a:t>
                      </a:r>
                      <a:endParaRPr lang="ru-RU" sz="1200" dirty="0">
                        <a:solidFill>
                          <a:schemeClr val="bg1"/>
                        </a:solidFill>
                        <a:effectLst/>
                        <a:latin typeface="+mn-lt"/>
                        <a:ea typeface="Times New Roman"/>
                      </a:endParaRPr>
                    </a:p>
                  </a:txBody>
                  <a:tcPr marL="68153" marR="68153"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accent1">
                        <a:lumMod val="75000"/>
                      </a:schemeClr>
                    </a:solidFill>
                  </a:tcPr>
                </a:tc>
                <a:tc>
                  <a:txBody>
                    <a:bodyPr/>
                    <a:lstStyle/>
                    <a:p>
                      <a:pPr algn="ctr">
                        <a:spcAft>
                          <a:spcPts val="0"/>
                        </a:spcAft>
                      </a:pPr>
                      <a:r>
                        <a:rPr lang="ru-RU" sz="1200" dirty="0" smtClean="0">
                          <a:solidFill>
                            <a:schemeClr val="bg1"/>
                          </a:solidFill>
                          <a:effectLst/>
                        </a:rPr>
                        <a:t>2028 </a:t>
                      </a:r>
                      <a:r>
                        <a:rPr lang="ru-RU" sz="1200" dirty="0">
                          <a:solidFill>
                            <a:schemeClr val="bg1"/>
                          </a:solidFill>
                          <a:effectLst/>
                        </a:rPr>
                        <a:t>год</a:t>
                      </a:r>
                    </a:p>
                    <a:p>
                      <a:pPr algn="ctr">
                        <a:spcAft>
                          <a:spcPts val="0"/>
                        </a:spcAft>
                      </a:pPr>
                      <a:r>
                        <a:rPr lang="ru-RU" sz="1200" dirty="0">
                          <a:solidFill>
                            <a:schemeClr val="bg1"/>
                          </a:solidFill>
                          <a:effectLst/>
                        </a:rPr>
                        <a:t>(тыс. руб.)</a:t>
                      </a:r>
                      <a:endParaRPr lang="ru-RU" sz="1200" dirty="0">
                        <a:solidFill>
                          <a:schemeClr val="bg1"/>
                        </a:solidFill>
                        <a:effectLst/>
                        <a:latin typeface="+mn-lt"/>
                        <a:ea typeface="Times New Roman"/>
                      </a:endParaRPr>
                    </a:p>
                  </a:txBody>
                  <a:tcPr marL="68153" marR="68153"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accent1">
                        <a:lumMod val="75000"/>
                      </a:schemeClr>
                    </a:solidFill>
                  </a:tcPr>
                </a:tc>
              </a:tr>
              <a:tr h="383090">
                <a:tc>
                  <a:txBody>
                    <a:bodyPr/>
                    <a:lstStyle/>
                    <a:p>
                      <a:pPr marL="0" algn="ctr" defTabSz="1170889" rtl="0" eaLnBrk="1" latinLnBrk="0" hangingPunct="1">
                        <a:spcAft>
                          <a:spcPts val="0"/>
                        </a:spcAft>
                      </a:pPr>
                      <a:r>
                        <a:rPr lang="en-US" sz="1050" b="1" kern="1200" dirty="0">
                          <a:effectLst/>
                        </a:rPr>
                        <a:t>I</a:t>
                      </a:r>
                      <a:endParaRPr lang="ru-RU" sz="1050" b="1" kern="1200" dirty="0">
                        <a:solidFill>
                          <a:schemeClr val="bg1"/>
                        </a:solidFill>
                        <a:effectLst/>
                        <a:latin typeface="+mn-lt"/>
                        <a:ea typeface="+mn-ea"/>
                        <a:cs typeface="+mn-cs"/>
                      </a:endParaRPr>
                    </a:p>
                  </a:txBody>
                  <a:tcPr marL="68153" marR="68153" marT="0" marB="0" anchor="ctr">
                    <a:lnT w="28575" cap="flat" cmpd="sng" algn="ctr">
                      <a:solidFill>
                        <a:schemeClr val="bg2">
                          <a:lumMod val="90000"/>
                        </a:schemeClr>
                      </a:solidFill>
                      <a:prstDash val="solid"/>
                      <a:round/>
                      <a:headEnd type="none" w="med" len="med"/>
                      <a:tailEnd type="none" w="med" len="med"/>
                    </a:lnT>
                    <a:solidFill>
                      <a:schemeClr val="accent1">
                        <a:lumMod val="60000"/>
                        <a:lumOff val="40000"/>
                      </a:schemeClr>
                    </a:solidFill>
                  </a:tcPr>
                </a:tc>
                <a:tc>
                  <a:txBody>
                    <a:bodyPr/>
                    <a:lstStyle/>
                    <a:p>
                      <a:pPr algn="l">
                        <a:spcAft>
                          <a:spcPts val="0"/>
                        </a:spcAft>
                      </a:pPr>
                      <a:r>
                        <a:rPr lang="ru-RU" sz="1200" b="1" dirty="0">
                          <a:effectLst/>
                        </a:rPr>
                        <a:t>Доходы - всего</a:t>
                      </a:r>
                      <a:endParaRPr lang="ru-RU" sz="1200" b="1" dirty="0">
                        <a:solidFill>
                          <a:schemeClr val="bg2">
                            <a:lumMod val="25000"/>
                          </a:schemeClr>
                        </a:solidFill>
                        <a:effectLst/>
                        <a:latin typeface="+mn-lt"/>
                        <a:ea typeface="Times New Roman"/>
                      </a:endParaRPr>
                    </a:p>
                  </a:txBody>
                  <a:tcPr marL="68153" marR="68153" marT="0" marB="0" anchor="ctr">
                    <a:lnT w="28575" cap="flat" cmpd="sng" algn="ctr">
                      <a:solidFill>
                        <a:schemeClr val="bg2">
                          <a:lumMod val="90000"/>
                        </a:schemeClr>
                      </a:solidFill>
                      <a:prstDash val="solid"/>
                      <a:round/>
                      <a:headEnd type="none" w="med" len="med"/>
                      <a:tailEnd type="none" w="med" len="med"/>
                    </a:lnT>
                    <a:solidFill>
                      <a:schemeClr val="accent1">
                        <a:lumMod val="60000"/>
                        <a:lumOff val="40000"/>
                      </a:schemeClr>
                    </a:solidFill>
                  </a:tcPr>
                </a:tc>
                <a:tc>
                  <a:txBody>
                    <a:bodyPr/>
                    <a:lstStyle/>
                    <a:p>
                      <a:pPr algn="ctr">
                        <a:spcAft>
                          <a:spcPts val="0"/>
                        </a:spcAft>
                      </a:pPr>
                      <a:r>
                        <a:rPr lang="ru-RU" sz="1200" b="1" dirty="0" smtClean="0">
                          <a:effectLst/>
                          <a:latin typeface="Times New Roman"/>
                          <a:ea typeface="Times New Roman"/>
                        </a:rPr>
                        <a:t>137 933,9</a:t>
                      </a:r>
                      <a:endParaRPr lang="ru-RU" sz="1200" dirty="0">
                        <a:effectLst/>
                        <a:latin typeface="+mn-lt"/>
                        <a:ea typeface="Times New Roman"/>
                      </a:endParaRPr>
                    </a:p>
                  </a:txBody>
                  <a:tcPr marL="68580" marR="68580" marT="0" marB="0" anchor="ctr">
                    <a:lnT w="28575" cap="flat" cmpd="sng" algn="ctr">
                      <a:solidFill>
                        <a:schemeClr val="bg2">
                          <a:lumMod val="90000"/>
                        </a:schemeClr>
                      </a:solidFill>
                      <a:prstDash val="solid"/>
                      <a:round/>
                      <a:headEnd type="none" w="med" len="med"/>
                      <a:tailEnd type="none" w="med" len="med"/>
                    </a:lnT>
                    <a:solidFill>
                      <a:schemeClr val="accent1">
                        <a:lumMod val="60000"/>
                        <a:lumOff val="40000"/>
                      </a:schemeClr>
                    </a:solidFill>
                  </a:tcPr>
                </a:tc>
                <a:tc>
                  <a:txBody>
                    <a:bodyPr/>
                    <a:lstStyle/>
                    <a:p>
                      <a:pPr algn="ctr">
                        <a:lnSpc>
                          <a:spcPts val="1100"/>
                        </a:lnSpc>
                        <a:spcAft>
                          <a:spcPts val="0"/>
                        </a:spcAft>
                        <a:tabLst>
                          <a:tab pos="438150" algn="dec"/>
                        </a:tabLst>
                      </a:pPr>
                      <a:r>
                        <a:rPr lang="ru-RU" sz="1200" b="1" dirty="0" smtClean="0">
                          <a:effectLst/>
                          <a:latin typeface="Times New Roman"/>
                          <a:ea typeface="Times New Roman"/>
                        </a:rPr>
                        <a:t>142 782,9</a:t>
                      </a:r>
                      <a:endParaRPr lang="ru-RU" sz="1200" dirty="0">
                        <a:effectLst/>
                        <a:latin typeface="Times New Roman"/>
                        <a:ea typeface="Times New Roman"/>
                      </a:endParaRPr>
                    </a:p>
                  </a:txBody>
                  <a:tcPr marL="68580" marR="68580" marT="0" marB="0" anchor="ctr">
                    <a:lnT w="28575" cap="flat" cmpd="sng" algn="ctr">
                      <a:solidFill>
                        <a:schemeClr val="bg2">
                          <a:lumMod val="90000"/>
                        </a:schemeClr>
                      </a:solidFill>
                      <a:prstDash val="solid"/>
                      <a:round/>
                      <a:headEnd type="none" w="med" len="med"/>
                      <a:tailEnd type="none" w="med" len="med"/>
                    </a:lnT>
                    <a:solidFill>
                      <a:schemeClr val="accent1">
                        <a:lumMod val="60000"/>
                        <a:lumOff val="40000"/>
                      </a:schemeClr>
                    </a:solidFill>
                  </a:tcPr>
                </a:tc>
                <a:tc>
                  <a:txBody>
                    <a:bodyPr/>
                    <a:lstStyle/>
                    <a:p>
                      <a:pPr algn="ctr">
                        <a:lnSpc>
                          <a:spcPts val="1100"/>
                        </a:lnSpc>
                        <a:spcAft>
                          <a:spcPts val="0"/>
                        </a:spcAft>
                        <a:tabLst>
                          <a:tab pos="438150" algn="dec"/>
                        </a:tabLst>
                      </a:pPr>
                      <a:r>
                        <a:rPr lang="ru-RU" sz="1200" b="1" dirty="0" smtClean="0">
                          <a:effectLst/>
                          <a:latin typeface="Times New Roman"/>
                          <a:ea typeface="Times New Roman"/>
                        </a:rPr>
                        <a:t>-98 726,9</a:t>
                      </a:r>
                      <a:endParaRPr lang="ru-RU" sz="1200" dirty="0">
                        <a:effectLst/>
                        <a:latin typeface="Times New Roman"/>
                        <a:ea typeface="Times New Roman"/>
                      </a:endParaRPr>
                    </a:p>
                  </a:txBody>
                  <a:tcPr marL="68580" marR="68580" marT="0" marB="0" anchor="ctr">
                    <a:lnT w="28575" cap="flat" cmpd="sng" algn="ctr">
                      <a:solidFill>
                        <a:schemeClr val="bg2">
                          <a:lumMod val="90000"/>
                        </a:schemeClr>
                      </a:solidFill>
                      <a:prstDash val="solid"/>
                      <a:round/>
                      <a:headEnd type="none" w="med" len="med"/>
                      <a:tailEnd type="none" w="med" len="med"/>
                    </a:lnT>
                    <a:solidFill>
                      <a:schemeClr val="accent1">
                        <a:lumMod val="60000"/>
                        <a:lumOff val="40000"/>
                      </a:schemeClr>
                    </a:solidFill>
                  </a:tcPr>
                </a:tc>
                <a:tc>
                  <a:txBody>
                    <a:bodyPr/>
                    <a:lstStyle/>
                    <a:p>
                      <a:pPr algn="ctr">
                        <a:lnSpc>
                          <a:spcPts val="1100"/>
                        </a:lnSpc>
                        <a:spcAft>
                          <a:spcPts val="0"/>
                        </a:spcAft>
                        <a:tabLst>
                          <a:tab pos="618490" algn="dec"/>
                        </a:tabLst>
                      </a:pPr>
                      <a:r>
                        <a:rPr lang="ru-RU" sz="1200" b="1" dirty="0" smtClean="0">
                          <a:effectLst/>
                          <a:latin typeface="Times New Roman"/>
                          <a:ea typeface="Times New Roman"/>
                        </a:rPr>
                        <a:t>135 484,5</a:t>
                      </a:r>
                      <a:endParaRPr lang="ru-RU" sz="1200" dirty="0">
                        <a:effectLst/>
                        <a:latin typeface="Times New Roman"/>
                        <a:ea typeface="Times New Roman"/>
                      </a:endParaRPr>
                    </a:p>
                  </a:txBody>
                  <a:tcPr marL="68580" marR="68580" marT="0" marB="0" anchor="ctr">
                    <a:lnT w="28575" cap="flat" cmpd="sng" algn="ctr">
                      <a:solidFill>
                        <a:schemeClr val="bg2">
                          <a:lumMod val="90000"/>
                        </a:schemeClr>
                      </a:solidFill>
                      <a:prstDash val="solid"/>
                      <a:round/>
                      <a:headEnd type="none" w="med" len="med"/>
                      <a:tailEnd type="none" w="med" len="med"/>
                    </a:lnT>
                    <a:solidFill>
                      <a:schemeClr val="accent1">
                        <a:lumMod val="60000"/>
                        <a:lumOff val="40000"/>
                      </a:schemeClr>
                    </a:solidFill>
                  </a:tcPr>
                </a:tc>
                <a:tc>
                  <a:txBody>
                    <a:bodyPr/>
                    <a:lstStyle/>
                    <a:p>
                      <a:pPr algn="ctr">
                        <a:lnSpc>
                          <a:spcPts val="1100"/>
                        </a:lnSpc>
                        <a:spcAft>
                          <a:spcPts val="0"/>
                        </a:spcAft>
                      </a:pPr>
                      <a:r>
                        <a:rPr lang="ru-RU" sz="1200" b="1" dirty="0" smtClean="0">
                          <a:effectLst/>
                          <a:latin typeface="Times New Roman"/>
                          <a:ea typeface="Times New Roman"/>
                        </a:rPr>
                        <a:t>124 848,1</a:t>
                      </a:r>
                      <a:endParaRPr lang="ru-RU" sz="1200" dirty="0">
                        <a:effectLst/>
                        <a:latin typeface="Times New Roman"/>
                        <a:ea typeface="Times New Roman"/>
                      </a:endParaRPr>
                    </a:p>
                  </a:txBody>
                  <a:tcPr marL="68580" marR="68580" marT="0" marB="0" anchor="ctr">
                    <a:lnT w="28575" cap="flat" cmpd="sng" algn="ctr">
                      <a:solidFill>
                        <a:schemeClr val="bg2">
                          <a:lumMod val="90000"/>
                        </a:schemeClr>
                      </a:solidFill>
                      <a:prstDash val="solid"/>
                      <a:round/>
                      <a:headEnd type="none" w="med" len="med"/>
                      <a:tailEnd type="none" w="med" len="med"/>
                    </a:lnT>
                    <a:solidFill>
                      <a:schemeClr val="accent1">
                        <a:lumMod val="60000"/>
                        <a:lumOff val="40000"/>
                      </a:schemeClr>
                    </a:solidFill>
                  </a:tcPr>
                </a:tc>
              </a:tr>
              <a:tr h="383090">
                <a:tc>
                  <a:txBody>
                    <a:bodyPr/>
                    <a:lstStyle/>
                    <a:p>
                      <a:pPr marL="0" marR="0" indent="0" algn="ctr" defTabSz="1170889" rtl="0" eaLnBrk="1" fontAlgn="auto" latinLnBrk="0" hangingPunct="1">
                        <a:lnSpc>
                          <a:spcPct val="100000"/>
                        </a:lnSpc>
                        <a:spcBef>
                          <a:spcPts val="0"/>
                        </a:spcBef>
                        <a:spcAft>
                          <a:spcPts val="0"/>
                        </a:spcAft>
                        <a:buClrTx/>
                        <a:buSzTx/>
                        <a:buFontTx/>
                        <a:buNone/>
                        <a:tabLst/>
                        <a:defRPr/>
                      </a:pPr>
                      <a:r>
                        <a:rPr lang="en-US" sz="1050" b="1" kern="1200" dirty="0" smtClean="0">
                          <a:effectLst/>
                        </a:rPr>
                        <a:t>II</a:t>
                      </a:r>
                      <a:endParaRPr lang="ru-RU" sz="1050" b="1" kern="1200" dirty="0" smtClean="0">
                        <a:solidFill>
                          <a:schemeClr val="bg1"/>
                        </a:solidFill>
                        <a:effectLst/>
                        <a:latin typeface="+mn-lt"/>
                        <a:ea typeface="+mn-ea"/>
                        <a:cs typeface="+mn-cs"/>
                      </a:endParaRPr>
                    </a:p>
                  </a:txBody>
                  <a:tcPr marL="68153" marR="68153" marT="0" marB="0" anchor="ctr">
                    <a:solidFill>
                      <a:schemeClr val="accent1">
                        <a:lumMod val="60000"/>
                        <a:lumOff val="40000"/>
                      </a:schemeClr>
                    </a:solidFill>
                  </a:tcPr>
                </a:tc>
                <a:tc>
                  <a:txBody>
                    <a:bodyPr/>
                    <a:lstStyle/>
                    <a:p>
                      <a:pPr algn="l">
                        <a:spcAft>
                          <a:spcPts val="0"/>
                        </a:spcAft>
                      </a:pPr>
                      <a:r>
                        <a:rPr lang="ru-RU" sz="1200" b="1" dirty="0">
                          <a:effectLst/>
                        </a:rPr>
                        <a:t>Расходы - всего</a:t>
                      </a:r>
                      <a:endParaRPr lang="ru-RU" sz="1200" b="1" dirty="0">
                        <a:solidFill>
                          <a:schemeClr val="bg2">
                            <a:lumMod val="25000"/>
                          </a:schemeClr>
                        </a:solidFill>
                        <a:effectLst/>
                        <a:latin typeface="+mn-lt"/>
                        <a:ea typeface="Times New Roman"/>
                      </a:endParaRPr>
                    </a:p>
                  </a:txBody>
                  <a:tcPr marL="68153" marR="68153" marT="0" marB="0" anchor="ctr">
                    <a:solidFill>
                      <a:schemeClr val="accent1">
                        <a:lumMod val="60000"/>
                        <a:lumOff val="40000"/>
                      </a:schemeClr>
                    </a:solidFill>
                  </a:tcPr>
                </a:tc>
                <a:tc>
                  <a:txBody>
                    <a:bodyPr/>
                    <a:lstStyle/>
                    <a:p>
                      <a:pPr algn="ctr">
                        <a:spcAft>
                          <a:spcPts val="0"/>
                        </a:spcAft>
                      </a:pPr>
                      <a:r>
                        <a:rPr lang="ru-RU" sz="1200" b="1" dirty="0" smtClean="0">
                          <a:effectLst/>
                          <a:latin typeface="Times New Roman"/>
                          <a:ea typeface="Times New Roman"/>
                        </a:rPr>
                        <a:t>137 933,9</a:t>
                      </a:r>
                      <a:endParaRPr lang="ru-RU" sz="1200" dirty="0">
                        <a:effectLst/>
                        <a:latin typeface="Times New Roman"/>
                        <a:ea typeface="Times New Roman"/>
                      </a:endParaRPr>
                    </a:p>
                  </a:txBody>
                  <a:tcPr marL="68580" marR="68580" marT="0" marB="0" anchor="ctr">
                    <a:solidFill>
                      <a:schemeClr val="accent1">
                        <a:lumMod val="60000"/>
                        <a:lumOff val="40000"/>
                      </a:schemeClr>
                    </a:solidFill>
                  </a:tcPr>
                </a:tc>
                <a:tc>
                  <a:txBody>
                    <a:bodyPr/>
                    <a:lstStyle/>
                    <a:p>
                      <a:pPr algn="ctr">
                        <a:lnSpc>
                          <a:spcPts val="1100"/>
                        </a:lnSpc>
                        <a:spcAft>
                          <a:spcPts val="0"/>
                        </a:spcAft>
                        <a:tabLst>
                          <a:tab pos="438150" algn="dec"/>
                        </a:tabLst>
                      </a:pPr>
                      <a:r>
                        <a:rPr lang="ru-RU" sz="1200" b="1" dirty="0" smtClean="0">
                          <a:effectLst/>
                          <a:latin typeface="+mn-lt"/>
                          <a:ea typeface="Times New Roman"/>
                        </a:rPr>
                        <a:t>142 782,9</a:t>
                      </a:r>
                      <a:endParaRPr lang="ru-RU" sz="1200" dirty="0">
                        <a:effectLst/>
                        <a:latin typeface="+mn-lt"/>
                        <a:ea typeface="Times New Roman"/>
                      </a:endParaRPr>
                    </a:p>
                  </a:txBody>
                  <a:tcPr marL="68580" marR="68580" marT="0" marB="0" anchor="ctr">
                    <a:solidFill>
                      <a:schemeClr val="accent1">
                        <a:lumMod val="60000"/>
                        <a:lumOff val="40000"/>
                      </a:schemeClr>
                    </a:solidFill>
                  </a:tcPr>
                </a:tc>
                <a:tc>
                  <a:txBody>
                    <a:bodyPr/>
                    <a:lstStyle/>
                    <a:p>
                      <a:pPr algn="ctr">
                        <a:lnSpc>
                          <a:spcPts val="1100"/>
                        </a:lnSpc>
                        <a:spcAft>
                          <a:spcPts val="0"/>
                        </a:spcAft>
                        <a:tabLst>
                          <a:tab pos="438150" algn="dec"/>
                        </a:tabLst>
                      </a:pPr>
                      <a:r>
                        <a:rPr lang="ru-RU" sz="1200" b="1" dirty="0" smtClean="0">
                          <a:effectLst/>
                          <a:latin typeface="+mn-lt"/>
                          <a:ea typeface="Times New Roman"/>
                        </a:rPr>
                        <a:t>-98 726,9</a:t>
                      </a:r>
                      <a:endParaRPr lang="ru-RU" sz="1200" dirty="0">
                        <a:effectLst/>
                        <a:latin typeface="+mn-lt"/>
                        <a:ea typeface="Times New Roman"/>
                      </a:endParaRPr>
                    </a:p>
                  </a:txBody>
                  <a:tcPr marL="68580" marR="68580" marT="0" marB="0" anchor="ctr">
                    <a:solidFill>
                      <a:schemeClr val="accent1">
                        <a:lumMod val="60000"/>
                        <a:lumOff val="40000"/>
                      </a:schemeClr>
                    </a:solidFill>
                  </a:tcPr>
                </a:tc>
                <a:tc>
                  <a:txBody>
                    <a:bodyPr/>
                    <a:lstStyle/>
                    <a:p>
                      <a:pPr algn="ctr">
                        <a:lnSpc>
                          <a:spcPts val="1100"/>
                        </a:lnSpc>
                        <a:spcAft>
                          <a:spcPts val="0"/>
                        </a:spcAft>
                        <a:tabLst>
                          <a:tab pos="618490" algn="dec"/>
                        </a:tabLst>
                      </a:pPr>
                      <a:r>
                        <a:rPr lang="ru-RU" sz="1200" b="1" dirty="0" smtClean="0">
                          <a:effectLst/>
                          <a:latin typeface="Times New Roman"/>
                          <a:ea typeface="Times New Roman"/>
                        </a:rPr>
                        <a:t>135 484,5</a:t>
                      </a:r>
                      <a:endParaRPr lang="ru-RU" sz="1200" dirty="0">
                        <a:effectLst/>
                        <a:latin typeface="Times New Roman"/>
                        <a:ea typeface="Times New Roman"/>
                      </a:endParaRPr>
                    </a:p>
                  </a:txBody>
                  <a:tcPr marL="68580" marR="68580" marT="0" marB="0" anchor="ctr">
                    <a:solidFill>
                      <a:schemeClr val="accent1">
                        <a:lumMod val="60000"/>
                        <a:lumOff val="40000"/>
                      </a:schemeClr>
                    </a:solidFill>
                  </a:tcPr>
                </a:tc>
                <a:tc>
                  <a:txBody>
                    <a:bodyPr/>
                    <a:lstStyle/>
                    <a:p>
                      <a:pPr algn="ctr">
                        <a:lnSpc>
                          <a:spcPts val="1100"/>
                        </a:lnSpc>
                        <a:spcAft>
                          <a:spcPts val="0"/>
                        </a:spcAft>
                      </a:pPr>
                      <a:r>
                        <a:rPr lang="ru-RU" sz="1200" b="1" dirty="0" smtClean="0">
                          <a:effectLst/>
                          <a:latin typeface="Times New Roman"/>
                          <a:ea typeface="Times New Roman"/>
                        </a:rPr>
                        <a:t>124 848,1</a:t>
                      </a:r>
                      <a:endParaRPr lang="ru-RU" sz="1200" dirty="0">
                        <a:effectLst/>
                        <a:latin typeface="Times New Roman"/>
                        <a:ea typeface="Times New Roman"/>
                      </a:endParaRPr>
                    </a:p>
                  </a:txBody>
                  <a:tcPr marL="68580" marR="68580" marT="0" marB="0" anchor="ctr">
                    <a:solidFill>
                      <a:schemeClr val="accent1">
                        <a:lumMod val="60000"/>
                        <a:lumOff val="40000"/>
                      </a:schemeClr>
                    </a:solidFill>
                  </a:tcPr>
                </a:tc>
              </a:tr>
              <a:tr h="217791">
                <a:tc>
                  <a:txBody>
                    <a:bodyPr/>
                    <a:lstStyle/>
                    <a:p>
                      <a:pPr marL="0" algn="ctr" defTabSz="1170889" rtl="0" eaLnBrk="1" latinLnBrk="0" hangingPunct="1">
                        <a:spcAft>
                          <a:spcPts val="0"/>
                        </a:spcAft>
                      </a:pPr>
                      <a:r>
                        <a:rPr lang="en-US" sz="1050" kern="1200" dirty="0">
                          <a:effectLst/>
                        </a:rPr>
                        <a:t> </a:t>
                      </a:r>
                      <a:endParaRPr lang="ru-RU" sz="1050" kern="1200" dirty="0">
                        <a:solidFill>
                          <a:schemeClr val="bg1"/>
                        </a:solidFill>
                        <a:effectLst/>
                        <a:latin typeface="+mn-lt"/>
                        <a:ea typeface="+mn-ea"/>
                        <a:cs typeface="+mn-cs"/>
                      </a:endParaRPr>
                    </a:p>
                  </a:txBody>
                  <a:tcPr marL="68153" marR="68153" marT="0" marB="0"/>
                </a:tc>
                <a:tc>
                  <a:txBody>
                    <a:bodyPr/>
                    <a:lstStyle/>
                    <a:p>
                      <a:pPr algn="l">
                        <a:spcAft>
                          <a:spcPts val="0"/>
                        </a:spcAft>
                      </a:pPr>
                      <a:r>
                        <a:rPr lang="ru-RU" sz="1200" dirty="0">
                          <a:effectLst/>
                        </a:rPr>
                        <a:t>в том числе:</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a:effectLst/>
                        </a:rPr>
                        <a:t> </a:t>
                      </a:r>
                      <a:endParaRPr lang="ru-RU" sz="1200" b="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a:effectLst/>
                        </a:rPr>
                        <a:t> </a:t>
                      </a:r>
                      <a:endParaRPr lang="ru-RU" sz="1200" b="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dirty="0">
                          <a:effectLst/>
                        </a:rPr>
                        <a:t> </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a:effectLst/>
                        </a:rPr>
                        <a:t> </a:t>
                      </a:r>
                      <a:endParaRPr lang="ru-RU" sz="1200" b="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a:effectLst/>
                        </a:rPr>
                        <a:t> </a:t>
                      </a:r>
                      <a:endParaRPr lang="ru-RU" sz="1200" b="0">
                        <a:solidFill>
                          <a:schemeClr val="bg2">
                            <a:lumMod val="25000"/>
                          </a:schemeClr>
                        </a:solidFill>
                        <a:effectLst/>
                        <a:latin typeface="+mn-lt"/>
                        <a:ea typeface="Times New Roman"/>
                      </a:endParaRPr>
                    </a:p>
                  </a:txBody>
                  <a:tcPr marL="68153" marR="68153" marT="0" marB="0" anchor="ctr"/>
                </a:tc>
              </a:tr>
              <a:tr h="383090">
                <a:tc>
                  <a:txBody>
                    <a:bodyPr/>
                    <a:lstStyle/>
                    <a:p>
                      <a:pPr marL="0" algn="ctr" defTabSz="1170889" rtl="0" eaLnBrk="1" latinLnBrk="0" hangingPunct="1">
                        <a:spcAft>
                          <a:spcPts val="0"/>
                        </a:spcAft>
                      </a:pPr>
                      <a:r>
                        <a:rPr lang="en-US" sz="1050" kern="1200" dirty="0">
                          <a:effectLst/>
                        </a:rPr>
                        <a:t>0100</a:t>
                      </a:r>
                      <a:endParaRPr lang="ru-RU" sz="1050" kern="1200" dirty="0">
                        <a:solidFill>
                          <a:schemeClr val="bg1"/>
                        </a:solidFill>
                        <a:effectLst/>
                        <a:latin typeface="+mn-lt"/>
                        <a:ea typeface="+mn-ea"/>
                        <a:cs typeface="+mn-cs"/>
                      </a:endParaRPr>
                    </a:p>
                  </a:txBody>
                  <a:tcPr marL="68153" marR="68153" marT="0" marB="0" anchor="ctr"/>
                </a:tc>
                <a:tc>
                  <a:txBody>
                    <a:bodyPr/>
                    <a:lstStyle/>
                    <a:p>
                      <a:pPr algn="l">
                        <a:spcAft>
                          <a:spcPts val="0"/>
                        </a:spcAft>
                      </a:pPr>
                      <a:r>
                        <a:rPr lang="ru-RU" sz="1200" dirty="0">
                          <a:effectLst/>
                        </a:rPr>
                        <a:t>Общегосударственные вопросы</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b="0" dirty="0" smtClean="0">
                          <a:effectLst/>
                          <a:latin typeface="Times New Roman"/>
                          <a:ea typeface="Times New Roman"/>
                        </a:rPr>
                        <a:t>51 743,7</a:t>
                      </a:r>
                      <a:endParaRPr lang="ru-RU" sz="1200" b="0" dirty="0">
                        <a:effectLst/>
                        <a:latin typeface="Times New Roman"/>
                        <a:ea typeface="Times New Roman"/>
                      </a:endParaRPr>
                    </a:p>
                  </a:txBody>
                  <a:tcPr marL="68580" marR="68580" marT="0" marB="0" anchor="ctr"/>
                </a:tc>
                <a:tc>
                  <a:txBody>
                    <a:bodyPr/>
                    <a:lstStyle/>
                    <a:p>
                      <a:pPr algn="ctr">
                        <a:lnSpc>
                          <a:spcPts val="1100"/>
                        </a:lnSpc>
                        <a:spcAft>
                          <a:spcPts val="0"/>
                        </a:spcAft>
                        <a:tabLst>
                          <a:tab pos="438150" algn="dec"/>
                        </a:tabLst>
                      </a:pPr>
                      <a:r>
                        <a:rPr lang="ru-RU" sz="1200" b="0" dirty="0" smtClean="0">
                          <a:effectLst/>
                          <a:latin typeface="Times New Roman"/>
                          <a:ea typeface="Times New Roman"/>
                        </a:rPr>
                        <a:t>57 626,8</a:t>
                      </a:r>
                      <a:endParaRPr lang="ru-RU" sz="1200" b="0" dirty="0">
                        <a:effectLst/>
                        <a:latin typeface="Times New Roman"/>
                        <a:ea typeface="Times New Roman"/>
                      </a:endParaRPr>
                    </a:p>
                  </a:txBody>
                  <a:tcPr marL="68580" marR="68580" marT="0" marB="0" anchor="ctr"/>
                </a:tc>
                <a:tc>
                  <a:txBody>
                    <a:bodyPr/>
                    <a:lstStyle/>
                    <a:p>
                      <a:pPr marL="0" algn="ctr" defTabSz="1170889" rtl="0" eaLnBrk="1" fontAlgn="b" latinLnBrk="0" hangingPunct="1">
                        <a:lnSpc>
                          <a:spcPts val="1100"/>
                        </a:lnSpc>
                        <a:spcAft>
                          <a:spcPts val="0"/>
                        </a:spcAft>
                        <a:tabLst>
                          <a:tab pos="438150" algn="dec"/>
                        </a:tabLst>
                      </a:pPr>
                      <a:r>
                        <a:rPr lang="ru-RU" sz="1200" b="0" kern="1200" dirty="0">
                          <a:solidFill>
                            <a:schemeClr val="dk1"/>
                          </a:solidFill>
                          <a:effectLst/>
                          <a:latin typeface="Times New Roman"/>
                          <a:ea typeface="Times New Roman"/>
                          <a:cs typeface="+mn-cs"/>
                        </a:rPr>
                        <a:t>5 883,10</a:t>
                      </a:r>
                    </a:p>
                  </a:txBody>
                  <a:tcPr marL="9525" marR="9525" marT="9525" marB="0" anchor="ctr"/>
                </a:tc>
                <a:tc>
                  <a:txBody>
                    <a:bodyPr/>
                    <a:lstStyle/>
                    <a:p>
                      <a:pPr algn="ctr">
                        <a:spcAft>
                          <a:spcPts val="0"/>
                        </a:spcAft>
                      </a:pPr>
                      <a:r>
                        <a:rPr lang="ru-RU" sz="1200" b="0" dirty="0" smtClean="0">
                          <a:solidFill>
                            <a:srgbClr val="000000"/>
                          </a:solidFill>
                          <a:effectLst/>
                          <a:latin typeface="Times New Roman"/>
                          <a:ea typeface="Times New Roman"/>
                        </a:rPr>
                        <a:t>59 992,4</a:t>
                      </a:r>
                      <a:endParaRPr lang="ru-RU" sz="1200" b="0" dirty="0">
                        <a:effectLst/>
                        <a:latin typeface="Times New Roman"/>
                        <a:ea typeface="Times New Roman"/>
                      </a:endParaRPr>
                    </a:p>
                  </a:txBody>
                  <a:tcPr marL="68580" marR="68580" marT="0" marB="0" anchor="ctr"/>
                </a:tc>
                <a:tc>
                  <a:txBody>
                    <a:bodyPr/>
                    <a:lstStyle/>
                    <a:p>
                      <a:pPr algn="ctr">
                        <a:spcAft>
                          <a:spcPts val="0"/>
                        </a:spcAft>
                      </a:pPr>
                      <a:r>
                        <a:rPr lang="ru-RU" sz="1200" b="0" dirty="0" smtClean="0">
                          <a:solidFill>
                            <a:srgbClr val="000000"/>
                          </a:solidFill>
                          <a:effectLst/>
                          <a:latin typeface="Times New Roman"/>
                          <a:ea typeface="Times New Roman"/>
                        </a:rPr>
                        <a:t>62 413,9</a:t>
                      </a:r>
                      <a:endParaRPr lang="ru-RU" sz="1200" b="0" dirty="0">
                        <a:effectLst/>
                        <a:latin typeface="Times New Roman"/>
                        <a:ea typeface="Times New Roman"/>
                      </a:endParaRPr>
                    </a:p>
                  </a:txBody>
                  <a:tcPr marL="68580" marR="68580" marT="0" marB="0" anchor="ctr"/>
                </a:tc>
              </a:tr>
              <a:tr h="389219">
                <a:tc>
                  <a:txBody>
                    <a:bodyPr/>
                    <a:lstStyle/>
                    <a:p>
                      <a:pPr marL="0" algn="ctr" defTabSz="1170889" rtl="0" eaLnBrk="1" latinLnBrk="0" hangingPunct="1">
                        <a:spcAft>
                          <a:spcPts val="0"/>
                        </a:spcAft>
                      </a:pPr>
                      <a:r>
                        <a:rPr lang="en-US" sz="1050" kern="1200" dirty="0">
                          <a:effectLst/>
                        </a:rPr>
                        <a:t>0300</a:t>
                      </a:r>
                      <a:endParaRPr lang="ru-RU" sz="1050" kern="1200" dirty="0">
                        <a:solidFill>
                          <a:schemeClr val="bg1"/>
                        </a:solidFill>
                        <a:effectLst/>
                        <a:latin typeface="+mn-lt"/>
                        <a:ea typeface="+mn-ea"/>
                        <a:cs typeface="+mn-cs"/>
                      </a:endParaRPr>
                    </a:p>
                  </a:txBody>
                  <a:tcPr marL="68153" marR="68153" marT="0" marB="0" anchor="ctr"/>
                </a:tc>
                <a:tc>
                  <a:txBody>
                    <a:bodyPr/>
                    <a:lstStyle/>
                    <a:p>
                      <a:pPr algn="l">
                        <a:spcAft>
                          <a:spcPts val="0"/>
                        </a:spcAft>
                      </a:pPr>
                      <a:r>
                        <a:rPr lang="ru-RU" sz="1200" dirty="0">
                          <a:effectLst/>
                        </a:rPr>
                        <a:t>Национальная безопасность и правоохранительная деятельность</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b="0" dirty="0" smtClean="0">
                          <a:effectLst/>
                          <a:latin typeface="Times New Roman"/>
                          <a:ea typeface="Times New Roman"/>
                        </a:rPr>
                        <a:t>8 962,8</a:t>
                      </a:r>
                      <a:endParaRPr lang="ru-RU" sz="1200" b="0" dirty="0">
                        <a:effectLst/>
                        <a:latin typeface="Times New Roman"/>
                        <a:ea typeface="Times New Roman"/>
                      </a:endParaRPr>
                    </a:p>
                  </a:txBody>
                  <a:tcPr marL="68580" marR="68580" marT="0" marB="0" anchor="ctr"/>
                </a:tc>
                <a:tc>
                  <a:txBody>
                    <a:bodyPr/>
                    <a:lstStyle/>
                    <a:p>
                      <a:pPr algn="ctr">
                        <a:lnSpc>
                          <a:spcPts val="1100"/>
                        </a:lnSpc>
                        <a:spcAft>
                          <a:spcPts val="0"/>
                        </a:spcAft>
                        <a:tabLst>
                          <a:tab pos="438150" algn="dec"/>
                        </a:tabLst>
                      </a:pPr>
                      <a:r>
                        <a:rPr lang="ru-RU" sz="1200" b="0" dirty="0" smtClean="0">
                          <a:effectLst/>
                          <a:latin typeface="Times New Roman"/>
                          <a:ea typeface="Times New Roman"/>
                        </a:rPr>
                        <a:t>4 047,4</a:t>
                      </a:r>
                      <a:endParaRPr lang="ru-RU" sz="1200" b="0" dirty="0">
                        <a:effectLst/>
                        <a:latin typeface="Times New Roman"/>
                        <a:ea typeface="Times New Roman"/>
                      </a:endParaRPr>
                    </a:p>
                  </a:txBody>
                  <a:tcPr marL="68580" marR="68580" marT="0" marB="0" anchor="ctr"/>
                </a:tc>
                <a:tc>
                  <a:txBody>
                    <a:bodyPr/>
                    <a:lstStyle/>
                    <a:p>
                      <a:pPr marL="0" algn="ctr" defTabSz="1170889" rtl="0" eaLnBrk="1" fontAlgn="b" latinLnBrk="0" hangingPunct="1">
                        <a:lnSpc>
                          <a:spcPts val="1100"/>
                        </a:lnSpc>
                        <a:spcAft>
                          <a:spcPts val="0"/>
                        </a:spcAft>
                        <a:tabLst>
                          <a:tab pos="438150" algn="dec"/>
                        </a:tabLst>
                      </a:pPr>
                      <a:r>
                        <a:rPr lang="ru-RU" sz="1200" b="0" kern="1200" dirty="0">
                          <a:solidFill>
                            <a:schemeClr val="dk1"/>
                          </a:solidFill>
                          <a:effectLst/>
                          <a:latin typeface="Times New Roman"/>
                          <a:ea typeface="Times New Roman"/>
                          <a:cs typeface="+mn-cs"/>
                        </a:rPr>
                        <a:t>-4 915,40</a:t>
                      </a:r>
                    </a:p>
                  </a:txBody>
                  <a:tcPr marL="9525" marR="9525" marT="9525" marB="0" anchor="ctr"/>
                </a:tc>
                <a:tc>
                  <a:txBody>
                    <a:bodyPr/>
                    <a:lstStyle/>
                    <a:p>
                      <a:pPr algn="ctr">
                        <a:spcAft>
                          <a:spcPts val="0"/>
                        </a:spcAft>
                      </a:pPr>
                      <a:r>
                        <a:rPr lang="ru-RU" sz="1200" b="0" dirty="0" smtClean="0">
                          <a:solidFill>
                            <a:srgbClr val="000000"/>
                          </a:solidFill>
                          <a:effectLst/>
                          <a:latin typeface="Times New Roman"/>
                          <a:ea typeface="Times New Roman"/>
                        </a:rPr>
                        <a:t>4 215,2</a:t>
                      </a:r>
                      <a:endParaRPr lang="ru-RU" sz="1200" b="0" dirty="0">
                        <a:effectLst/>
                        <a:latin typeface="Times New Roman"/>
                        <a:ea typeface="Times New Roman"/>
                      </a:endParaRPr>
                    </a:p>
                  </a:txBody>
                  <a:tcPr marL="68580" marR="68580" marT="0" marB="0" anchor="ctr"/>
                </a:tc>
                <a:tc>
                  <a:txBody>
                    <a:bodyPr/>
                    <a:lstStyle/>
                    <a:p>
                      <a:pPr algn="ctr">
                        <a:spcAft>
                          <a:spcPts val="0"/>
                        </a:spcAft>
                      </a:pPr>
                      <a:r>
                        <a:rPr lang="ru-RU" sz="1200" b="0" dirty="0" smtClean="0">
                          <a:solidFill>
                            <a:srgbClr val="000000"/>
                          </a:solidFill>
                          <a:effectLst/>
                          <a:latin typeface="Times New Roman"/>
                          <a:ea typeface="Times New Roman"/>
                        </a:rPr>
                        <a:t>4 381,8</a:t>
                      </a:r>
                      <a:endParaRPr lang="ru-RU" sz="1200" b="0" dirty="0">
                        <a:effectLst/>
                        <a:latin typeface="Times New Roman"/>
                        <a:ea typeface="Times New Roman"/>
                      </a:endParaRPr>
                    </a:p>
                  </a:txBody>
                  <a:tcPr marL="68580" marR="68580" marT="0" marB="0" anchor="ctr"/>
                </a:tc>
              </a:tr>
              <a:tr h="383090">
                <a:tc>
                  <a:txBody>
                    <a:bodyPr/>
                    <a:lstStyle/>
                    <a:p>
                      <a:pPr marL="0" algn="ctr" defTabSz="1170889" rtl="0" eaLnBrk="1" latinLnBrk="0" hangingPunct="1">
                        <a:spcAft>
                          <a:spcPts val="0"/>
                        </a:spcAft>
                      </a:pPr>
                      <a:r>
                        <a:rPr lang="en-US" sz="1050" kern="1200" dirty="0">
                          <a:effectLst/>
                        </a:rPr>
                        <a:t>0400</a:t>
                      </a:r>
                      <a:endParaRPr lang="ru-RU" sz="1050" kern="1200" dirty="0">
                        <a:solidFill>
                          <a:schemeClr val="bg1"/>
                        </a:solidFill>
                        <a:effectLst/>
                        <a:latin typeface="+mn-lt"/>
                        <a:ea typeface="+mn-ea"/>
                        <a:cs typeface="+mn-cs"/>
                      </a:endParaRPr>
                    </a:p>
                  </a:txBody>
                  <a:tcPr marL="68153" marR="68153" marT="0" marB="0" anchor="ctr"/>
                </a:tc>
                <a:tc>
                  <a:txBody>
                    <a:bodyPr/>
                    <a:lstStyle/>
                    <a:p>
                      <a:pPr algn="l">
                        <a:spcAft>
                          <a:spcPts val="0"/>
                        </a:spcAft>
                      </a:pPr>
                      <a:r>
                        <a:rPr lang="ru-RU" sz="1200" dirty="0">
                          <a:effectLst/>
                        </a:rPr>
                        <a:t>Национальная экономика</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b="0" dirty="0" smtClean="0">
                          <a:effectLst/>
                          <a:latin typeface="Times New Roman"/>
                          <a:ea typeface="Times New Roman"/>
                        </a:rPr>
                        <a:t>101,9</a:t>
                      </a:r>
                      <a:endParaRPr lang="ru-RU" sz="1200" b="0" dirty="0">
                        <a:effectLst/>
                        <a:latin typeface="Times New Roman"/>
                        <a:ea typeface="Times New Roman"/>
                      </a:endParaRPr>
                    </a:p>
                  </a:txBody>
                  <a:tcPr marL="68580" marR="68580" marT="0" marB="0" anchor="ctr"/>
                </a:tc>
                <a:tc>
                  <a:txBody>
                    <a:bodyPr/>
                    <a:lstStyle/>
                    <a:p>
                      <a:pPr algn="ctr">
                        <a:spcAft>
                          <a:spcPts val="0"/>
                        </a:spcAft>
                      </a:pPr>
                      <a:r>
                        <a:rPr lang="ru-RU" sz="1200" b="0" dirty="0" smtClean="0">
                          <a:effectLst/>
                          <a:latin typeface="Times New Roman"/>
                          <a:ea typeface="Times New Roman"/>
                        </a:rPr>
                        <a:t>122,2</a:t>
                      </a:r>
                      <a:endParaRPr lang="ru-RU" sz="1200" b="0" dirty="0">
                        <a:effectLst/>
                        <a:latin typeface="Times New Roman"/>
                        <a:ea typeface="Times New Roman"/>
                      </a:endParaRPr>
                    </a:p>
                  </a:txBody>
                  <a:tcPr marL="68580" marR="68580" marT="0" marB="0" anchor="ctr"/>
                </a:tc>
                <a:tc>
                  <a:txBody>
                    <a:bodyPr/>
                    <a:lstStyle/>
                    <a:p>
                      <a:pPr marL="0" algn="ctr" defTabSz="1170889" rtl="0" eaLnBrk="1" fontAlgn="b" latinLnBrk="0" hangingPunct="1">
                        <a:lnSpc>
                          <a:spcPts val="1100"/>
                        </a:lnSpc>
                        <a:spcAft>
                          <a:spcPts val="0"/>
                        </a:spcAft>
                        <a:tabLst>
                          <a:tab pos="438150" algn="dec"/>
                        </a:tabLst>
                      </a:pPr>
                      <a:r>
                        <a:rPr lang="ru-RU" sz="1200" b="0" kern="1200" dirty="0">
                          <a:solidFill>
                            <a:schemeClr val="dk1"/>
                          </a:solidFill>
                          <a:effectLst/>
                          <a:latin typeface="Times New Roman"/>
                          <a:ea typeface="Times New Roman"/>
                          <a:cs typeface="+mn-cs"/>
                        </a:rPr>
                        <a:t>20,30</a:t>
                      </a:r>
                    </a:p>
                  </a:txBody>
                  <a:tcPr marL="9525" marR="9525" marT="9525" marB="0" anchor="ctr"/>
                </a:tc>
                <a:tc>
                  <a:txBody>
                    <a:bodyPr/>
                    <a:lstStyle/>
                    <a:p>
                      <a:pPr algn="ctr">
                        <a:spcAft>
                          <a:spcPts val="0"/>
                        </a:spcAft>
                      </a:pPr>
                      <a:r>
                        <a:rPr lang="ru-RU" sz="1200" b="0" dirty="0" smtClean="0">
                          <a:effectLst/>
                          <a:latin typeface="Times New Roman"/>
                          <a:ea typeface="Times New Roman"/>
                        </a:rPr>
                        <a:t>122,2</a:t>
                      </a:r>
                      <a:endParaRPr lang="ru-RU" sz="1200" b="0" dirty="0">
                        <a:effectLst/>
                        <a:latin typeface="Times New Roman"/>
                        <a:ea typeface="Times New Roman"/>
                      </a:endParaRPr>
                    </a:p>
                  </a:txBody>
                  <a:tcPr marL="68580" marR="68580" marT="0" marB="0" anchor="ctr"/>
                </a:tc>
                <a:tc>
                  <a:txBody>
                    <a:bodyPr/>
                    <a:lstStyle/>
                    <a:p>
                      <a:pPr algn="ctr">
                        <a:spcAft>
                          <a:spcPts val="0"/>
                        </a:spcAft>
                      </a:pPr>
                      <a:r>
                        <a:rPr lang="ru-RU" sz="1200" b="0" dirty="0" smtClean="0">
                          <a:effectLst/>
                          <a:latin typeface="Times New Roman"/>
                          <a:ea typeface="Times New Roman"/>
                        </a:rPr>
                        <a:t>122,2</a:t>
                      </a:r>
                      <a:endParaRPr lang="ru-RU" sz="1200" b="0" dirty="0">
                        <a:effectLst/>
                        <a:latin typeface="Times New Roman"/>
                        <a:ea typeface="Times New Roman"/>
                      </a:endParaRPr>
                    </a:p>
                  </a:txBody>
                  <a:tcPr marL="68580" marR="68580" marT="0" marB="0" anchor="ctr"/>
                </a:tc>
              </a:tr>
              <a:tr h="383090">
                <a:tc>
                  <a:txBody>
                    <a:bodyPr/>
                    <a:lstStyle/>
                    <a:p>
                      <a:pPr marL="0" algn="ctr" defTabSz="1170889" rtl="0" eaLnBrk="1" latinLnBrk="0" hangingPunct="1">
                        <a:spcAft>
                          <a:spcPts val="0"/>
                        </a:spcAft>
                      </a:pPr>
                      <a:r>
                        <a:rPr lang="en-US" sz="1050" kern="1200" dirty="0">
                          <a:effectLst/>
                        </a:rPr>
                        <a:t>0500</a:t>
                      </a:r>
                      <a:endParaRPr lang="ru-RU" sz="1050" kern="1200" dirty="0">
                        <a:solidFill>
                          <a:schemeClr val="bg1"/>
                        </a:solidFill>
                        <a:effectLst/>
                        <a:latin typeface="+mn-lt"/>
                        <a:ea typeface="+mn-ea"/>
                        <a:cs typeface="+mn-cs"/>
                      </a:endParaRPr>
                    </a:p>
                  </a:txBody>
                  <a:tcPr marL="68153" marR="68153" marT="0" marB="0" anchor="ctr"/>
                </a:tc>
                <a:tc>
                  <a:txBody>
                    <a:bodyPr/>
                    <a:lstStyle/>
                    <a:p>
                      <a:pPr algn="l">
                        <a:spcAft>
                          <a:spcPts val="0"/>
                        </a:spcAft>
                      </a:pPr>
                      <a:r>
                        <a:rPr lang="ru-RU" sz="1200" dirty="0">
                          <a:effectLst/>
                        </a:rPr>
                        <a:t>Жилищно-коммунальное хозяйство</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b="0" dirty="0" smtClean="0">
                          <a:effectLst/>
                          <a:latin typeface="Times New Roman"/>
                          <a:ea typeface="Times New Roman"/>
                        </a:rPr>
                        <a:t>33 827,4</a:t>
                      </a:r>
                      <a:endParaRPr lang="ru-RU" sz="1200" b="0" dirty="0">
                        <a:effectLst/>
                        <a:latin typeface="Times New Roman"/>
                        <a:ea typeface="Times New Roman"/>
                      </a:endParaRPr>
                    </a:p>
                  </a:txBody>
                  <a:tcPr marL="68580" marR="68580" marT="0" marB="0" anchor="ctr"/>
                </a:tc>
                <a:tc>
                  <a:txBody>
                    <a:bodyPr/>
                    <a:lstStyle/>
                    <a:p>
                      <a:pPr algn="ctr">
                        <a:spcAft>
                          <a:spcPts val="0"/>
                        </a:spcAft>
                      </a:pPr>
                      <a:r>
                        <a:rPr lang="ru-RU" sz="1200" b="0" dirty="0" smtClean="0">
                          <a:effectLst/>
                          <a:latin typeface="Times New Roman"/>
                          <a:ea typeface="Times New Roman"/>
                        </a:rPr>
                        <a:t>50 287,2</a:t>
                      </a:r>
                      <a:endParaRPr lang="ru-RU" sz="1200" b="0" dirty="0">
                        <a:effectLst/>
                        <a:latin typeface="Times New Roman"/>
                        <a:ea typeface="Times New Roman"/>
                      </a:endParaRPr>
                    </a:p>
                  </a:txBody>
                  <a:tcPr marL="68580" marR="68580" marT="0" marB="0" anchor="ctr"/>
                </a:tc>
                <a:tc>
                  <a:txBody>
                    <a:bodyPr/>
                    <a:lstStyle/>
                    <a:p>
                      <a:pPr marL="0" algn="ctr" defTabSz="1170889" rtl="0" eaLnBrk="1" fontAlgn="b" latinLnBrk="0" hangingPunct="1">
                        <a:lnSpc>
                          <a:spcPts val="1100"/>
                        </a:lnSpc>
                        <a:spcAft>
                          <a:spcPts val="0"/>
                        </a:spcAft>
                        <a:tabLst>
                          <a:tab pos="438150" algn="dec"/>
                        </a:tabLst>
                      </a:pPr>
                      <a:r>
                        <a:rPr lang="ru-RU" sz="1200" b="0" kern="1200" dirty="0">
                          <a:solidFill>
                            <a:schemeClr val="dk1"/>
                          </a:solidFill>
                          <a:effectLst/>
                          <a:latin typeface="Times New Roman"/>
                          <a:ea typeface="Times New Roman"/>
                          <a:cs typeface="+mn-cs"/>
                        </a:rPr>
                        <a:t>16 459,80</a:t>
                      </a:r>
                    </a:p>
                  </a:txBody>
                  <a:tcPr marL="9525" marR="9525" marT="9525" marB="0" anchor="ctr"/>
                </a:tc>
                <a:tc>
                  <a:txBody>
                    <a:bodyPr/>
                    <a:lstStyle/>
                    <a:p>
                      <a:pPr algn="ctr">
                        <a:spcAft>
                          <a:spcPts val="0"/>
                        </a:spcAft>
                      </a:pPr>
                      <a:r>
                        <a:rPr lang="ru-RU" sz="1200" b="0" dirty="0" smtClean="0">
                          <a:solidFill>
                            <a:srgbClr val="000000"/>
                          </a:solidFill>
                          <a:effectLst/>
                          <a:latin typeface="Times New Roman"/>
                          <a:ea typeface="Times New Roman"/>
                        </a:rPr>
                        <a:t>39 179,9</a:t>
                      </a:r>
                      <a:endParaRPr lang="ru-RU" sz="1200" b="0" dirty="0">
                        <a:effectLst/>
                        <a:latin typeface="Times New Roman"/>
                        <a:ea typeface="Times New Roman"/>
                      </a:endParaRPr>
                    </a:p>
                  </a:txBody>
                  <a:tcPr marL="68580" marR="68580" marT="0" marB="0" anchor="ctr"/>
                </a:tc>
                <a:tc>
                  <a:txBody>
                    <a:bodyPr/>
                    <a:lstStyle/>
                    <a:p>
                      <a:pPr algn="ctr">
                        <a:spcAft>
                          <a:spcPts val="0"/>
                        </a:spcAft>
                      </a:pPr>
                      <a:r>
                        <a:rPr lang="ru-RU" sz="1200" b="0" dirty="0" smtClean="0">
                          <a:solidFill>
                            <a:srgbClr val="000000"/>
                          </a:solidFill>
                          <a:effectLst/>
                          <a:latin typeface="Times New Roman"/>
                          <a:ea typeface="Times New Roman"/>
                        </a:rPr>
                        <a:t>24 650,3</a:t>
                      </a:r>
                      <a:endParaRPr lang="ru-RU" sz="1200" b="0" dirty="0">
                        <a:effectLst/>
                        <a:latin typeface="Times New Roman"/>
                        <a:ea typeface="Times New Roman"/>
                      </a:endParaRPr>
                    </a:p>
                  </a:txBody>
                  <a:tcPr marL="68580" marR="68580" marT="0" marB="0" anchor="ctr"/>
                </a:tc>
              </a:tr>
              <a:tr h="383090">
                <a:tc>
                  <a:txBody>
                    <a:bodyPr/>
                    <a:lstStyle/>
                    <a:p>
                      <a:pPr marL="0" algn="ctr" defTabSz="1170889" rtl="0" eaLnBrk="1" latinLnBrk="0" hangingPunct="1">
                        <a:spcAft>
                          <a:spcPts val="0"/>
                        </a:spcAft>
                      </a:pPr>
                      <a:r>
                        <a:rPr lang="ru-RU" sz="1050" kern="1200" dirty="0">
                          <a:effectLst/>
                        </a:rPr>
                        <a:t>0600</a:t>
                      </a:r>
                      <a:endParaRPr lang="ru-RU" sz="1050" kern="1200" dirty="0">
                        <a:solidFill>
                          <a:schemeClr val="bg1"/>
                        </a:solidFill>
                        <a:effectLst/>
                        <a:latin typeface="+mn-lt"/>
                        <a:ea typeface="+mn-ea"/>
                        <a:cs typeface="+mn-cs"/>
                      </a:endParaRPr>
                    </a:p>
                  </a:txBody>
                  <a:tcPr marL="68153" marR="68153" marT="0" marB="0" anchor="ctr"/>
                </a:tc>
                <a:tc>
                  <a:txBody>
                    <a:bodyPr/>
                    <a:lstStyle/>
                    <a:p>
                      <a:pPr algn="l">
                        <a:spcAft>
                          <a:spcPts val="0"/>
                        </a:spcAft>
                      </a:pPr>
                      <a:r>
                        <a:rPr lang="ru-RU" sz="1200" dirty="0">
                          <a:effectLst/>
                        </a:rPr>
                        <a:t>Охрана окружающей среды</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b="0" dirty="0" smtClean="0">
                          <a:effectLst/>
                          <a:latin typeface="Times New Roman"/>
                          <a:ea typeface="Times New Roman"/>
                        </a:rPr>
                        <a:t>18,4</a:t>
                      </a:r>
                      <a:endParaRPr lang="ru-RU" sz="1200" b="0" dirty="0">
                        <a:effectLst/>
                        <a:latin typeface="Times New Roman"/>
                        <a:ea typeface="Times New Roman"/>
                      </a:endParaRPr>
                    </a:p>
                  </a:txBody>
                  <a:tcPr marL="68580" marR="68580" marT="0" marB="0" anchor="ctr"/>
                </a:tc>
                <a:tc>
                  <a:txBody>
                    <a:bodyPr/>
                    <a:lstStyle/>
                    <a:p>
                      <a:pPr algn="ctr">
                        <a:lnSpc>
                          <a:spcPts val="1100"/>
                        </a:lnSpc>
                        <a:spcAft>
                          <a:spcPts val="0"/>
                        </a:spcAft>
                        <a:tabLst>
                          <a:tab pos="438150" algn="dec"/>
                        </a:tabLst>
                      </a:pPr>
                      <a:r>
                        <a:rPr lang="ru-RU" sz="1200" b="0" dirty="0" smtClean="0">
                          <a:effectLst/>
                          <a:latin typeface="Times New Roman"/>
                          <a:ea typeface="Times New Roman"/>
                        </a:rPr>
                        <a:t>40,0</a:t>
                      </a:r>
                      <a:endParaRPr lang="ru-RU" sz="1200" b="0" dirty="0">
                        <a:effectLst/>
                        <a:latin typeface="Times New Roman"/>
                        <a:ea typeface="Times New Roman"/>
                      </a:endParaRPr>
                    </a:p>
                  </a:txBody>
                  <a:tcPr marL="68580" marR="68580" marT="0" marB="0" anchor="ctr"/>
                </a:tc>
                <a:tc>
                  <a:txBody>
                    <a:bodyPr/>
                    <a:lstStyle/>
                    <a:p>
                      <a:pPr marL="0" algn="ctr" defTabSz="1170889" rtl="0" eaLnBrk="1" fontAlgn="b" latinLnBrk="0" hangingPunct="1">
                        <a:lnSpc>
                          <a:spcPts val="1100"/>
                        </a:lnSpc>
                        <a:spcAft>
                          <a:spcPts val="0"/>
                        </a:spcAft>
                        <a:tabLst>
                          <a:tab pos="438150" algn="dec"/>
                        </a:tabLst>
                      </a:pPr>
                      <a:r>
                        <a:rPr lang="ru-RU" sz="1200" b="0" kern="1200">
                          <a:solidFill>
                            <a:schemeClr val="dk1"/>
                          </a:solidFill>
                          <a:effectLst/>
                          <a:latin typeface="Times New Roman"/>
                          <a:ea typeface="Times New Roman"/>
                          <a:cs typeface="+mn-cs"/>
                        </a:rPr>
                        <a:t>21,60</a:t>
                      </a:r>
                    </a:p>
                  </a:txBody>
                  <a:tcPr marL="9525" marR="9525" marT="9525" marB="0" anchor="ctr"/>
                </a:tc>
                <a:tc>
                  <a:txBody>
                    <a:bodyPr/>
                    <a:lstStyle/>
                    <a:p>
                      <a:pPr algn="ctr">
                        <a:spcAft>
                          <a:spcPts val="0"/>
                        </a:spcAft>
                      </a:pPr>
                      <a:r>
                        <a:rPr lang="ru-RU" sz="1200" b="0" dirty="0" smtClean="0">
                          <a:solidFill>
                            <a:srgbClr val="000000"/>
                          </a:solidFill>
                          <a:effectLst/>
                          <a:latin typeface="Times New Roman"/>
                          <a:ea typeface="Times New Roman"/>
                        </a:rPr>
                        <a:t>41,6</a:t>
                      </a:r>
                      <a:endParaRPr lang="ru-RU" sz="1200" b="0" dirty="0">
                        <a:effectLst/>
                        <a:latin typeface="Times New Roman"/>
                        <a:ea typeface="Times New Roman"/>
                      </a:endParaRPr>
                    </a:p>
                  </a:txBody>
                  <a:tcPr marL="68580" marR="68580" marT="0" marB="0" anchor="ctr"/>
                </a:tc>
                <a:tc>
                  <a:txBody>
                    <a:bodyPr/>
                    <a:lstStyle/>
                    <a:p>
                      <a:pPr algn="ctr">
                        <a:spcAft>
                          <a:spcPts val="0"/>
                        </a:spcAft>
                      </a:pPr>
                      <a:r>
                        <a:rPr lang="ru-RU" sz="1200" b="0" dirty="0" smtClean="0">
                          <a:solidFill>
                            <a:srgbClr val="000000"/>
                          </a:solidFill>
                          <a:effectLst/>
                          <a:latin typeface="Times New Roman"/>
                          <a:ea typeface="Times New Roman"/>
                        </a:rPr>
                        <a:t>43,4</a:t>
                      </a:r>
                      <a:endParaRPr lang="ru-RU" sz="1200" b="0" dirty="0">
                        <a:effectLst/>
                        <a:latin typeface="Times New Roman"/>
                        <a:ea typeface="Times New Roman"/>
                      </a:endParaRPr>
                    </a:p>
                  </a:txBody>
                  <a:tcPr marL="68580" marR="68580" marT="0" marB="0" anchor="ctr"/>
                </a:tc>
              </a:tr>
              <a:tr h="383090">
                <a:tc>
                  <a:txBody>
                    <a:bodyPr/>
                    <a:lstStyle/>
                    <a:p>
                      <a:pPr marL="0" algn="ctr" defTabSz="1170889" rtl="0" eaLnBrk="1" latinLnBrk="0" hangingPunct="1">
                        <a:spcAft>
                          <a:spcPts val="0"/>
                        </a:spcAft>
                      </a:pPr>
                      <a:r>
                        <a:rPr lang="en-US" sz="1050" kern="1200" dirty="0">
                          <a:effectLst/>
                        </a:rPr>
                        <a:t>0700</a:t>
                      </a:r>
                      <a:endParaRPr lang="ru-RU" sz="1050" kern="1200" dirty="0">
                        <a:solidFill>
                          <a:schemeClr val="bg1"/>
                        </a:solidFill>
                        <a:effectLst/>
                        <a:latin typeface="+mn-lt"/>
                        <a:ea typeface="+mn-ea"/>
                        <a:cs typeface="+mn-cs"/>
                      </a:endParaRPr>
                    </a:p>
                  </a:txBody>
                  <a:tcPr marL="68153" marR="68153" marT="0" marB="0" anchor="ctr"/>
                </a:tc>
                <a:tc>
                  <a:txBody>
                    <a:bodyPr/>
                    <a:lstStyle/>
                    <a:p>
                      <a:pPr algn="l">
                        <a:spcAft>
                          <a:spcPts val="0"/>
                        </a:spcAft>
                      </a:pPr>
                      <a:r>
                        <a:rPr lang="ru-RU" sz="1200" dirty="0">
                          <a:effectLst/>
                        </a:rPr>
                        <a:t>Образование</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b="0" dirty="0" smtClean="0">
                          <a:effectLst/>
                          <a:latin typeface="Times New Roman"/>
                          <a:ea typeface="Times New Roman"/>
                        </a:rPr>
                        <a:t>2 508,7</a:t>
                      </a:r>
                      <a:endParaRPr lang="ru-RU" sz="1200" b="0" dirty="0">
                        <a:effectLst/>
                        <a:latin typeface="Times New Roman"/>
                        <a:ea typeface="Times New Roman"/>
                      </a:endParaRPr>
                    </a:p>
                  </a:txBody>
                  <a:tcPr marL="68580" marR="68580" marT="0" marB="0" anchor="ctr"/>
                </a:tc>
                <a:tc>
                  <a:txBody>
                    <a:bodyPr/>
                    <a:lstStyle/>
                    <a:p>
                      <a:pPr algn="ctr">
                        <a:lnSpc>
                          <a:spcPts val="1100"/>
                        </a:lnSpc>
                        <a:spcAft>
                          <a:spcPts val="0"/>
                        </a:spcAft>
                        <a:tabLst>
                          <a:tab pos="438150" algn="dec"/>
                        </a:tabLst>
                      </a:pPr>
                      <a:r>
                        <a:rPr lang="ru-RU" sz="1200" b="0" dirty="0" smtClean="0">
                          <a:effectLst/>
                          <a:latin typeface="Times New Roman"/>
                          <a:ea typeface="Times New Roman"/>
                        </a:rPr>
                        <a:t>2 558,6</a:t>
                      </a:r>
                      <a:endParaRPr lang="ru-RU" sz="1200" b="0" dirty="0">
                        <a:effectLst/>
                        <a:latin typeface="Times New Roman"/>
                        <a:ea typeface="Times New Roman"/>
                      </a:endParaRPr>
                    </a:p>
                  </a:txBody>
                  <a:tcPr marL="68580" marR="68580" marT="0" marB="0" anchor="ctr"/>
                </a:tc>
                <a:tc>
                  <a:txBody>
                    <a:bodyPr/>
                    <a:lstStyle/>
                    <a:p>
                      <a:pPr marL="0" algn="ctr" defTabSz="1170889" rtl="0" eaLnBrk="1" fontAlgn="b" latinLnBrk="0" hangingPunct="1">
                        <a:lnSpc>
                          <a:spcPts val="1100"/>
                        </a:lnSpc>
                        <a:spcAft>
                          <a:spcPts val="0"/>
                        </a:spcAft>
                        <a:tabLst>
                          <a:tab pos="438150" algn="dec"/>
                        </a:tabLst>
                      </a:pPr>
                      <a:r>
                        <a:rPr lang="ru-RU" sz="1200" b="0" kern="1200" dirty="0">
                          <a:solidFill>
                            <a:schemeClr val="dk1"/>
                          </a:solidFill>
                          <a:effectLst/>
                          <a:latin typeface="Times New Roman"/>
                          <a:ea typeface="Times New Roman"/>
                          <a:cs typeface="+mn-cs"/>
                        </a:rPr>
                        <a:t>49,90</a:t>
                      </a:r>
                    </a:p>
                  </a:txBody>
                  <a:tcPr marL="9525" marR="9525" marT="9525" marB="0" anchor="ctr"/>
                </a:tc>
                <a:tc>
                  <a:txBody>
                    <a:bodyPr/>
                    <a:lstStyle/>
                    <a:p>
                      <a:pPr algn="ctr">
                        <a:spcAft>
                          <a:spcPts val="0"/>
                        </a:spcAft>
                      </a:pPr>
                      <a:r>
                        <a:rPr lang="ru-RU" sz="1200" b="0" dirty="0" smtClean="0">
                          <a:solidFill>
                            <a:srgbClr val="000000"/>
                          </a:solidFill>
                          <a:effectLst/>
                          <a:latin typeface="Times New Roman"/>
                          <a:ea typeface="Times New Roman"/>
                        </a:rPr>
                        <a:t>2 664,6</a:t>
                      </a:r>
                      <a:endParaRPr lang="ru-RU" sz="1200" b="0" dirty="0">
                        <a:effectLst/>
                        <a:latin typeface="Times New Roman"/>
                        <a:ea typeface="Times New Roman"/>
                      </a:endParaRPr>
                    </a:p>
                  </a:txBody>
                  <a:tcPr marL="68580" marR="68580" marT="0" marB="0" anchor="ctr"/>
                </a:tc>
                <a:tc>
                  <a:txBody>
                    <a:bodyPr/>
                    <a:lstStyle/>
                    <a:p>
                      <a:pPr algn="ctr">
                        <a:spcAft>
                          <a:spcPts val="0"/>
                        </a:spcAft>
                      </a:pPr>
                      <a:r>
                        <a:rPr lang="ru-RU" sz="1200" b="0" dirty="0" smtClean="0">
                          <a:solidFill>
                            <a:srgbClr val="000000"/>
                          </a:solidFill>
                          <a:effectLst/>
                          <a:latin typeface="Times New Roman"/>
                          <a:ea typeface="Times New Roman"/>
                        </a:rPr>
                        <a:t>2 773,4</a:t>
                      </a:r>
                      <a:endParaRPr lang="ru-RU" sz="1200" b="0" dirty="0">
                        <a:effectLst/>
                        <a:latin typeface="Times New Roman"/>
                        <a:ea typeface="Times New Roman"/>
                      </a:endParaRPr>
                    </a:p>
                  </a:txBody>
                  <a:tcPr marL="68580" marR="68580" marT="0" marB="0" anchor="ctr"/>
                </a:tc>
              </a:tr>
              <a:tr h="383090">
                <a:tc>
                  <a:txBody>
                    <a:bodyPr/>
                    <a:lstStyle/>
                    <a:p>
                      <a:pPr marL="0" algn="ctr" defTabSz="1170889" rtl="0" eaLnBrk="1" latinLnBrk="0" hangingPunct="1">
                        <a:spcAft>
                          <a:spcPts val="0"/>
                        </a:spcAft>
                      </a:pPr>
                      <a:r>
                        <a:rPr lang="en-US" sz="1050" kern="1200" dirty="0">
                          <a:effectLst/>
                        </a:rPr>
                        <a:t>0800</a:t>
                      </a:r>
                      <a:endParaRPr lang="ru-RU" sz="1050" kern="1200" dirty="0">
                        <a:solidFill>
                          <a:schemeClr val="bg1"/>
                        </a:solidFill>
                        <a:effectLst/>
                        <a:latin typeface="+mn-lt"/>
                        <a:ea typeface="+mn-ea"/>
                        <a:cs typeface="+mn-cs"/>
                      </a:endParaRPr>
                    </a:p>
                  </a:txBody>
                  <a:tcPr marL="68153" marR="68153" marT="0" marB="0" anchor="ctr"/>
                </a:tc>
                <a:tc>
                  <a:txBody>
                    <a:bodyPr/>
                    <a:lstStyle/>
                    <a:p>
                      <a:pPr algn="l">
                        <a:spcAft>
                          <a:spcPts val="0"/>
                        </a:spcAft>
                      </a:pPr>
                      <a:r>
                        <a:rPr lang="ru-RU" sz="1200" dirty="0">
                          <a:effectLst/>
                        </a:rPr>
                        <a:t>Культура</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b="0" dirty="0" smtClean="0">
                          <a:effectLst/>
                          <a:latin typeface="Times New Roman"/>
                          <a:ea typeface="Times New Roman"/>
                        </a:rPr>
                        <a:t>18 024,2</a:t>
                      </a:r>
                      <a:endParaRPr lang="ru-RU" sz="1200" b="0" dirty="0">
                        <a:effectLst/>
                        <a:latin typeface="Times New Roman"/>
                        <a:ea typeface="Times New Roman"/>
                      </a:endParaRPr>
                    </a:p>
                  </a:txBody>
                  <a:tcPr marL="68580" marR="68580" marT="0" marB="0" anchor="ctr"/>
                </a:tc>
                <a:tc>
                  <a:txBody>
                    <a:bodyPr/>
                    <a:lstStyle/>
                    <a:p>
                      <a:pPr algn="ctr">
                        <a:lnSpc>
                          <a:spcPts val="1100"/>
                        </a:lnSpc>
                        <a:spcAft>
                          <a:spcPts val="0"/>
                        </a:spcAft>
                        <a:tabLst>
                          <a:tab pos="438150" algn="dec"/>
                        </a:tabLst>
                      </a:pPr>
                      <a:r>
                        <a:rPr lang="ru-RU" sz="1200" b="0" dirty="0" smtClean="0">
                          <a:effectLst/>
                          <a:latin typeface="Times New Roman"/>
                          <a:ea typeface="Times New Roman"/>
                        </a:rPr>
                        <a:t>8 408,3</a:t>
                      </a:r>
                      <a:endParaRPr lang="ru-RU" sz="1200" b="0" dirty="0">
                        <a:effectLst/>
                        <a:latin typeface="Times New Roman"/>
                        <a:ea typeface="Times New Roman"/>
                      </a:endParaRPr>
                    </a:p>
                  </a:txBody>
                  <a:tcPr marL="68580" marR="68580" marT="0" marB="0" anchor="ctr"/>
                </a:tc>
                <a:tc>
                  <a:txBody>
                    <a:bodyPr/>
                    <a:lstStyle/>
                    <a:p>
                      <a:pPr marL="0" algn="ctr" defTabSz="1170889" rtl="0" eaLnBrk="1" fontAlgn="b" latinLnBrk="0" hangingPunct="1">
                        <a:lnSpc>
                          <a:spcPts val="1100"/>
                        </a:lnSpc>
                        <a:spcAft>
                          <a:spcPts val="0"/>
                        </a:spcAft>
                        <a:tabLst>
                          <a:tab pos="438150" algn="dec"/>
                        </a:tabLst>
                      </a:pPr>
                      <a:r>
                        <a:rPr lang="ru-RU" sz="1200" b="0" kern="1200" dirty="0">
                          <a:solidFill>
                            <a:schemeClr val="dk1"/>
                          </a:solidFill>
                          <a:effectLst/>
                          <a:latin typeface="Times New Roman"/>
                          <a:ea typeface="Times New Roman"/>
                          <a:cs typeface="+mn-cs"/>
                        </a:rPr>
                        <a:t>-9 615,90</a:t>
                      </a:r>
                    </a:p>
                  </a:txBody>
                  <a:tcPr marL="9525" marR="9525" marT="9525" marB="0" anchor="ctr"/>
                </a:tc>
                <a:tc>
                  <a:txBody>
                    <a:bodyPr/>
                    <a:lstStyle/>
                    <a:p>
                      <a:pPr algn="ctr">
                        <a:spcAft>
                          <a:spcPts val="0"/>
                        </a:spcAft>
                      </a:pPr>
                      <a:r>
                        <a:rPr lang="ru-RU" sz="1200" b="0" dirty="0" smtClean="0">
                          <a:solidFill>
                            <a:srgbClr val="000000"/>
                          </a:solidFill>
                          <a:effectLst/>
                          <a:latin typeface="Times New Roman"/>
                          <a:ea typeface="Times New Roman"/>
                        </a:rPr>
                        <a:t>8 757,6</a:t>
                      </a:r>
                      <a:endParaRPr lang="ru-RU" sz="1200" b="0" dirty="0">
                        <a:effectLst/>
                        <a:latin typeface="Times New Roman"/>
                        <a:ea typeface="Times New Roman"/>
                      </a:endParaRPr>
                    </a:p>
                  </a:txBody>
                  <a:tcPr marL="68580" marR="68580" marT="0" marB="0" anchor="ctr"/>
                </a:tc>
                <a:tc>
                  <a:txBody>
                    <a:bodyPr/>
                    <a:lstStyle/>
                    <a:p>
                      <a:pPr algn="ctr">
                        <a:spcAft>
                          <a:spcPts val="0"/>
                        </a:spcAft>
                      </a:pPr>
                      <a:r>
                        <a:rPr lang="ru-RU" sz="1200" b="0" dirty="0" smtClean="0">
                          <a:solidFill>
                            <a:srgbClr val="000000"/>
                          </a:solidFill>
                          <a:effectLst/>
                          <a:latin typeface="Times New Roman"/>
                          <a:ea typeface="Times New Roman"/>
                        </a:rPr>
                        <a:t>9 115,4</a:t>
                      </a:r>
                      <a:endParaRPr lang="ru-RU" sz="1200" b="0" dirty="0">
                        <a:effectLst/>
                        <a:latin typeface="Times New Roman"/>
                        <a:ea typeface="Times New Roman"/>
                      </a:endParaRPr>
                    </a:p>
                  </a:txBody>
                  <a:tcPr marL="68580" marR="68580" marT="0" marB="0" anchor="ctr"/>
                </a:tc>
              </a:tr>
              <a:tr h="383090">
                <a:tc>
                  <a:txBody>
                    <a:bodyPr/>
                    <a:lstStyle/>
                    <a:p>
                      <a:pPr marL="0" algn="ctr" defTabSz="1170889" rtl="0" eaLnBrk="1" latinLnBrk="0" hangingPunct="1">
                        <a:spcAft>
                          <a:spcPts val="0"/>
                        </a:spcAft>
                      </a:pPr>
                      <a:r>
                        <a:rPr lang="en-US" sz="1050" kern="1200" dirty="0">
                          <a:effectLst/>
                        </a:rPr>
                        <a:t>1000</a:t>
                      </a:r>
                      <a:endParaRPr lang="ru-RU" sz="1050" kern="1200" dirty="0">
                        <a:solidFill>
                          <a:schemeClr val="bg1"/>
                        </a:solidFill>
                        <a:effectLst/>
                        <a:latin typeface="+mn-lt"/>
                        <a:ea typeface="+mn-ea"/>
                        <a:cs typeface="+mn-cs"/>
                      </a:endParaRPr>
                    </a:p>
                  </a:txBody>
                  <a:tcPr marL="68153" marR="68153" marT="0" marB="0" anchor="ctr"/>
                </a:tc>
                <a:tc>
                  <a:txBody>
                    <a:bodyPr/>
                    <a:lstStyle/>
                    <a:p>
                      <a:pPr algn="l">
                        <a:spcAft>
                          <a:spcPts val="0"/>
                        </a:spcAft>
                      </a:pPr>
                      <a:r>
                        <a:rPr lang="ru-RU" sz="1200">
                          <a:effectLst/>
                        </a:rPr>
                        <a:t>Социальная политика</a:t>
                      </a:r>
                      <a:endParaRPr lang="ru-RU" sz="1200" b="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b="0" dirty="0" smtClean="0">
                          <a:effectLst/>
                          <a:latin typeface="Times New Roman"/>
                          <a:ea typeface="Times New Roman"/>
                        </a:rPr>
                        <a:t>12 840,5</a:t>
                      </a:r>
                      <a:endParaRPr lang="ru-RU" sz="1200" b="0" dirty="0">
                        <a:effectLst/>
                        <a:latin typeface="Times New Roman"/>
                        <a:ea typeface="Times New Roman"/>
                      </a:endParaRPr>
                    </a:p>
                  </a:txBody>
                  <a:tcPr marL="68580" marR="68580" marT="0" marB="0" anchor="ctr"/>
                </a:tc>
                <a:tc>
                  <a:txBody>
                    <a:bodyPr/>
                    <a:lstStyle/>
                    <a:p>
                      <a:pPr algn="ctr">
                        <a:lnSpc>
                          <a:spcPts val="1100"/>
                        </a:lnSpc>
                        <a:spcAft>
                          <a:spcPts val="0"/>
                        </a:spcAft>
                        <a:tabLst>
                          <a:tab pos="438150" algn="dec"/>
                        </a:tabLst>
                      </a:pPr>
                      <a:r>
                        <a:rPr lang="ru-RU" sz="1200" b="0" dirty="0" smtClean="0">
                          <a:effectLst/>
                          <a:latin typeface="Times New Roman"/>
                          <a:ea typeface="Times New Roman"/>
                        </a:rPr>
                        <a:t>12 434,7</a:t>
                      </a:r>
                      <a:endParaRPr lang="ru-RU" sz="1200" b="0" dirty="0">
                        <a:effectLst/>
                        <a:latin typeface="Times New Roman"/>
                        <a:ea typeface="Times New Roman"/>
                      </a:endParaRPr>
                    </a:p>
                  </a:txBody>
                  <a:tcPr marL="68580" marR="68580" marT="0" marB="0" anchor="ctr"/>
                </a:tc>
                <a:tc>
                  <a:txBody>
                    <a:bodyPr/>
                    <a:lstStyle/>
                    <a:p>
                      <a:pPr marL="0" algn="ctr" defTabSz="1170889" rtl="0" eaLnBrk="1" fontAlgn="b" latinLnBrk="0" hangingPunct="1">
                        <a:lnSpc>
                          <a:spcPts val="1100"/>
                        </a:lnSpc>
                        <a:spcAft>
                          <a:spcPts val="0"/>
                        </a:spcAft>
                        <a:tabLst>
                          <a:tab pos="438150" algn="dec"/>
                        </a:tabLst>
                      </a:pPr>
                      <a:r>
                        <a:rPr lang="ru-RU" sz="1200" b="0" kern="1200" dirty="0">
                          <a:solidFill>
                            <a:schemeClr val="dk1"/>
                          </a:solidFill>
                          <a:effectLst/>
                          <a:latin typeface="Times New Roman"/>
                          <a:ea typeface="Times New Roman"/>
                          <a:cs typeface="+mn-cs"/>
                        </a:rPr>
                        <a:t>-405,80</a:t>
                      </a:r>
                    </a:p>
                  </a:txBody>
                  <a:tcPr marL="9525" marR="9525" marT="9525" marB="0" anchor="ctr"/>
                </a:tc>
                <a:tc>
                  <a:txBody>
                    <a:bodyPr/>
                    <a:lstStyle/>
                    <a:p>
                      <a:pPr algn="ctr">
                        <a:spcAft>
                          <a:spcPts val="0"/>
                        </a:spcAft>
                      </a:pPr>
                      <a:r>
                        <a:rPr lang="ru-RU" sz="1200" b="0" dirty="0" smtClean="0">
                          <a:solidFill>
                            <a:srgbClr val="000000"/>
                          </a:solidFill>
                          <a:effectLst/>
                          <a:latin typeface="Times New Roman"/>
                          <a:ea typeface="Times New Roman"/>
                        </a:rPr>
                        <a:t>12 952,1</a:t>
                      </a:r>
                      <a:endParaRPr lang="ru-RU" sz="1200" b="0" dirty="0">
                        <a:effectLst/>
                        <a:latin typeface="Times New Roman"/>
                        <a:ea typeface="Times New Roman"/>
                      </a:endParaRPr>
                    </a:p>
                  </a:txBody>
                  <a:tcPr marL="68580" marR="68580" marT="0" marB="0" anchor="ctr"/>
                </a:tc>
                <a:tc>
                  <a:txBody>
                    <a:bodyPr/>
                    <a:lstStyle/>
                    <a:p>
                      <a:pPr algn="ctr">
                        <a:spcAft>
                          <a:spcPts val="0"/>
                        </a:spcAft>
                      </a:pPr>
                      <a:r>
                        <a:rPr lang="ru-RU" sz="1200" b="0" dirty="0" smtClean="0">
                          <a:solidFill>
                            <a:srgbClr val="000000"/>
                          </a:solidFill>
                          <a:effectLst/>
                          <a:latin typeface="Times New Roman"/>
                          <a:ea typeface="Times New Roman"/>
                        </a:rPr>
                        <a:t>13 480,4</a:t>
                      </a:r>
                      <a:endParaRPr lang="ru-RU" sz="1200" b="0" dirty="0">
                        <a:effectLst/>
                        <a:latin typeface="Times New Roman"/>
                        <a:ea typeface="Times New Roman"/>
                      </a:endParaRPr>
                    </a:p>
                  </a:txBody>
                  <a:tcPr marL="68580" marR="68580" marT="0" marB="0" anchor="ctr"/>
                </a:tc>
              </a:tr>
              <a:tr h="383090">
                <a:tc>
                  <a:txBody>
                    <a:bodyPr/>
                    <a:lstStyle/>
                    <a:p>
                      <a:pPr marL="0" algn="ctr" defTabSz="1170889" rtl="0" eaLnBrk="1" latinLnBrk="0" hangingPunct="1">
                        <a:spcAft>
                          <a:spcPts val="0"/>
                        </a:spcAft>
                      </a:pPr>
                      <a:r>
                        <a:rPr lang="en-US" sz="1050" kern="1200" dirty="0">
                          <a:effectLst/>
                        </a:rPr>
                        <a:t>1100</a:t>
                      </a:r>
                      <a:endParaRPr lang="ru-RU" sz="1050" kern="1200" dirty="0">
                        <a:solidFill>
                          <a:schemeClr val="bg1"/>
                        </a:solidFill>
                        <a:effectLst/>
                        <a:latin typeface="+mn-lt"/>
                        <a:ea typeface="+mn-ea"/>
                        <a:cs typeface="+mn-cs"/>
                      </a:endParaRPr>
                    </a:p>
                  </a:txBody>
                  <a:tcPr marL="68153" marR="68153" marT="0" marB="0" anchor="ctr"/>
                </a:tc>
                <a:tc>
                  <a:txBody>
                    <a:bodyPr/>
                    <a:lstStyle/>
                    <a:p>
                      <a:pPr algn="l">
                        <a:spcAft>
                          <a:spcPts val="0"/>
                        </a:spcAft>
                      </a:pPr>
                      <a:r>
                        <a:rPr lang="ru-RU" sz="1200" dirty="0">
                          <a:effectLst/>
                        </a:rPr>
                        <a:t>Физическая культура и спорт</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b="0" dirty="0" smtClean="0">
                          <a:effectLst/>
                          <a:latin typeface="Times New Roman"/>
                          <a:ea typeface="Times New Roman"/>
                        </a:rPr>
                        <a:t>192,5</a:t>
                      </a:r>
                      <a:endParaRPr lang="ru-RU" sz="1200" b="0" dirty="0">
                        <a:effectLst/>
                        <a:latin typeface="Times New Roman"/>
                        <a:ea typeface="Times New Roman"/>
                      </a:endParaRPr>
                    </a:p>
                  </a:txBody>
                  <a:tcPr marL="68580" marR="68580" marT="0" marB="0" anchor="ctr"/>
                </a:tc>
                <a:tc>
                  <a:txBody>
                    <a:bodyPr/>
                    <a:lstStyle/>
                    <a:p>
                      <a:pPr algn="ctr">
                        <a:lnSpc>
                          <a:spcPts val="1100"/>
                        </a:lnSpc>
                        <a:spcAft>
                          <a:spcPts val="0"/>
                        </a:spcAft>
                        <a:tabLst>
                          <a:tab pos="438150" algn="dec"/>
                        </a:tabLst>
                      </a:pPr>
                      <a:r>
                        <a:rPr lang="ru-RU" sz="1200" b="0" dirty="0">
                          <a:effectLst/>
                          <a:latin typeface="Times New Roman"/>
                          <a:ea typeface="Times New Roman"/>
                        </a:rPr>
                        <a:t>0,0</a:t>
                      </a:r>
                    </a:p>
                  </a:txBody>
                  <a:tcPr marL="68580" marR="68580" marT="0" marB="0" anchor="ctr"/>
                </a:tc>
                <a:tc>
                  <a:txBody>
                    <a:bodyPr/>
                    <a:lstStyle/>
                    <a:p>
                      <a:pPr marL="0" algn="ctr" defTabSz="1170889" rtl="0" eaLnBrk="1" fontAlgn="b" latinLnBrk="0" hangingPunct="1">
                        <a:lnSpc>
                          <a:spcPts val="1100"/>
                        </a:lnSpc>
                        <a:spcAft>
                          <a:spcPts val="0"/>
                        </a:spcAft>
                        <a:tabLst>
                          <a:tab pos="438150" algn="dec"/>
                        </a:tabLst>
                      </a:pPr>
                      <a:r>
                        <a:rPr lang="ru-RU" sz="1200" b="0" kern="1200" dirty="0">
                          <a:solidFill>
                            <a:schemeClr val="dk1"/>
                          </a:solidFill>
                          <a:effectLst/>
                          <a:latin typeface="Times New Roman"/>
                          <a:ea typeface="Times New Roman"/>
                          <a:cs typeface="+mn-cs"/>
                        </a:rPr>
                        <a:t>-192,50</a:t>
                      </a:r>
                    </a:p>
                  </a:txBody>
                  <a:tcPr marL="9525" marR="9525" marT="9525" marB="0" anchor="ctr"/>
                </a:tc>
                <a:tc>
                  <a:txBody>
                    <a:bodyPr/>
                    <a:lstStyle/>
                    <a:p>
                      <a:pPr algn="ctr">
                        <a:spcAft>
                          <a:spcPts val="0"/>
                        </a:spcAft>
                      </a:pPr>
                      <a:r>
                        <a:rPr lang="ru-RU" sz="1200" b="0" dirty="0">
                          <a:effectLst/>
                          <a:latin typeface="Times New Roman"/>
                          <a:ea typeface="Times New Roman"/>
                        </a:rPr>
                        <a:t>0,0</a:t>
                      </a:r>
                    </a:p>
                  </a:txBody>
                  <a:tcPr marL="68580" marR="68580" marT="0" marB="0" anchor="ctr"/>
                </a:tc>
                <a:tc>
                  <a:txBody>
                    <a:bodyPr/>
                    <a:lstStyle/>
                    <a:p>
                      <a:pPr algn="ctr">
                        <a:spcAft>
                          <a:spcPts val="0"/>
                        </a:spcAft>
                      </a:pPr>
                      <a:r>
                        <a:rPr lang="ru-RU" sz="1200" b="0" dirty="0">
                          <a:effectLst/>
                          <a:latin typeface="Times New Roman"/>
                          <a:ea typeface="Times New Roman"/>
                        </a:rPr>
                        <a:t>0,0</a:t>
                      </a:r>
                    </a:p>
                  </a:txBody>
                  <a:tcPr marL="68580" marR="68580" marT="0" marB="0" anchor="ctr"/>
                </a:tc>
              </a:tr>
              <a:tr h="383090">
                <a:tc>
                  <a:txBody>
                    <a:bodyPr/>
                    <a:lstStyle/>
                    <a:p>
                      <a:pPr marL="0" algn="ctr" defTabSz="1170889" rtl="0" eaLnBrk="1" latinLnBrk="0" hangingPunct="1">
                        <a:spcAft>
                          <a:spcPts val="0"/>
                        </a:spcAft>
                      </a:pPr>
                      <a:r>
                        <a:rPr lang="en-US" sz="1050" kern="1200" dirty="0">
                          <a:effectLst/>
                        </a:rPr>
                        <a:t>1200</a:t>
                      </a:r>
                      <a:endParaRPr lang="ru-RU" sz="1050" kern="1200" dirty="0">
                        <a:solidFill>
                          <a:schemeClr val="bg1"/>
                        </a:solidFill>
                        <a:effectLst/>
                        <a:latin typeface="+mn-lt"/>
                        <a:ea typeface="+mn-ea"/>
                        <a:cs typeface="+mn-cs"/>
                      </a:endParaRPr>
                    </a:p>
                  </a:txBody>
                  <a:tcPr marL="68153" marR="68153" marT="0" marB="0" anchor="ctr"/>
                </a:tc>
                <a:tc>
                  <a:txBody>
                    <a:bodyPr/>
                    <a:lstStyle/>
                    <a:p>
                      <a:pPr algn="l">
                        <a:spcAft>
                          <a:spcPts val="0"/>
                        </a:spcAft>
                      </a:pPr>
                      <a:r>
                        <a:rPr lang="ru-RU" sz="1200" dirty="0">
                          <a:effectLst/>
                        </a:rPr>
                        <a:t>Средства массовой информации</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b="0" dirty="0" smtClean="0">
                          <a:effectLst/>
                          <a:latin typeface="Times New Roman"/>
                          <a:ea typeface="Times New Roman"/>
                        </a:rPr>
                        <a:t>9 713,8</a:t>
                      </a:r>
                      <a:endParaRPr lang="ru-RU" sz="1200" b="0" dirty="0">
                        <a:effectLst/>
                        <a:latin typeface="Times New Roman"/>
                        <a:ea typeface="Times New Roman"/>
                      </a:endParaRPr>
                    </a:p>
                  </a:txBody>
                  <a:tcPr marL="68580" marR="68580" marT="0" marB="0" anchor="ctr"/>
                </a:tc>
                <a:tc>
                  <a:txBody>
                    <a:bodyPr/>
                    <a:lstStyle/>
                    <a:p>
                      <a:pPr algn="ctr">
                        <a:spcAft>
                          <a:spcPts val="0"/>
                        </a:spcAft>
                      </a:pPr>
                      <a:r>
                        <a:rPr lang="ru-RU" sz="1200" b="0" dirty="0" smtClean="0">
                          <a:effectLst/>
                          <a:latin typeface="Times New Roman"/>
                          <a:ea typeface="Times New Roman"/>
                        </a:rPr>
                        <a:t>7 257,7</a:t>
                      </a:r>
                      <a:endParaRPr lang="ru-RU" sz="1200" b="0" dirty="0">
                        <a:effectLst/>
                        <a:latin typeface="Times New Roman"/>
                        <a:ea typeface="Times New Roman"/>
                      </a:endParaRPr>
                    </a:p>
                  </a:txBody>
                  <a:tcPr marL="68580" marR="68580" marT="0" marB="0" anchor="ctr"/>
                </a:tc>
                <a:tc>
                  <a:txBody>
                    <a:bodyPr/>
                    <a:lstStyle/>
                    <a:p>
                      <a:pPr marL="0" algn="ctr" defTabSz="1170889" rtl="0" eaLnBrk="1" fontAlgn="b" latinLnBrk="0" hangingPunct="1">
                        <a:lnSpc>
                          <a:spcPts val="1100"/>
                        </a:lnSpc>
                        <a:spcAft>
                          <a:spcPts val="0"/>
                        </a:spcAft>
                        <a:tabLst>
                          <a:tab pos="438150" algn="dec"/>
                        </a:tabLst>
                      </a:pPr>
                      <a:r>
                        <a:rPr lang="ru-RU" sz="1200" b="0" kern="1200" dirty="0">
                          <a:solidFill>
                            <a:schemeClr val="dk1"/>
                          </a:solidFill>
                          <a:effectLst/>
                          <a:latin typeface="Times New Roman"/>
                          <a:ea typeface="Times New Roman"/>
                          <a:cs typeface="+mn-cs"/>
                        </a:rPr>
                        <a:t>-2 456,10</a:t>
                      </a:r>
                    </a:p>
                  </a:txBody>
                  <a:tcPr marL="9525" marR="9525" marT="9525" marB="0" anchor="ctr"/>
                </a:tc>
                <a:tc>
                  <a:txBody>
                    <a:bodyPr/>
                    <a:lstStyle/>
                    <a:p>
                      <a:pPr algn="ctr">
                        <a:spcAft>
                          <a:spcPts val="0"/>
                        </a:spcAft>
                      </a:pPr>
                      <a:r>
                        <a:rPr lang="ru-RU" sz="1200" b="0" dirty="0" smtClean="0">
                          <a:solidFill>
                            <a:srgbClr val="000000"/>
                          </a:solidFill>
                          <a:effectLst/>
                          <a:latin typeface="Times New Roman"/>
                          <a:ea typeface="Times New Roman"/>
                        </a:rPr>
                        <a:t>7 558,9</a:t>
                      </a:r>
                      <a:endParaRPr lang="ru-RU" sz="1200" b="0" dirty="0">
                        <a:effectLst/>
                        <a:latin typeface="Times New Roman"/>
                        <a:ea typeface="Times New Roman"/>
                      </a:endParaRPr>
                    </a:p>
                  </a:txBody>
                  <a:tcPr marL="68580" marR="68580" marT="0" marB="0" anchor="ctr"/>
                </a:tc>
                <a:tc>
                  <a:txBody>
                    <a:bodyPr/>
                    <a:lstStyle/>
                    <a:p>
                      <a:pPr algn="ctr">
                        <a:spcAft>
                          <a:spcPts val="0"/>
                        </a:spcAft>
                      </a:pPr>
                      <a:r>
                        <a:rPr lang="ru-RU" sz="1200" b="0" dirty="0" smtClean="0">
                          <a:solidFill>
                            <a:srgbClr val="000000"/>
                          </a:solidFill>
                          <a:effectLst/>
                          <a:latin typeface="Times New Roman"/>
                          <a:ea typeface="Times New Roman"/>
                        </a:rPr>
                        <a:t>7 867,3</a:t>
                      </a:r>
                      <a:endParaRPr lang="ru-RU" sz="1200" b="0" dirty="0">
                        <a:effectLst/>
                        <a:latin typeface="Times New Roman"/>
                        <a:ea typeface="Times New Roman"/>
                      </a:endParaRPr>
                    </a:p>
                  </a:txBody>
                  <a:tcPr marL="68580" marR="68580" marT="0" marB="0"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90728" y="356618"/>
            <a:ext cx="10302240" cy="679704"/>
          </a:xfrm>
          <a:prstGeom prst="rect">
            <a:avLst/>
          </a:prstGeom>
          <a:noFill/>
        </p:spPr>
        <p:txBody>
          <a:bodyPr lIns="0" tIns="0" rIns="0" bIns="0">
            <a:noAutofit/>
          </a:bodyPr>
          <a:lstStyle/>
          <a:p>
            <a:pPr>
              <a:lnSpc>
                <a:spcPct val="93000"/>
              </a:lnSpc>
            </a:pPr>
            <a:r>
              <a:rPr lang="ru" sz="2700" b="1" i="1" dirty="0">
                <a:solidFill>
                  <a:srgbClr val="002060"/>
                </a:solidFill>
                <a:latin typeface="Times New Roman"/>
              </a:rPr>
              <a:t>Основные параметры </a:t>
            </a:r>
            <a:r>
              <a:rPr lang="ru" sz="2700" b="1" i="1" dirty="0" smtClean="0">
                <a:solidFill>
                  <a:srgbClr val="002060"/>
                </a:solidFill>
                <a:latin typeface="Times New Roman"/>
              </a:rPr>
              <a:t>бюджета </a:t>
            </a:r>
            <a:r>
              <a:rPr lang="ru" sz="2700" b="1" i="1" dirty="0">
                <a:solidFill>
                  <a:srgbClr val="002060"/>
                </a:solidFill>
                <a:latin typeface="Times New Roman"/>
              </a:rPr>
              <a:t>на </a:t>
            </a:r>
            <a:r>
              <a:rPr lang="ru" sz="2700" b="1" i="1" dirty="0" smtClean="0">
                <a:solidFill>
                  <a:srgbClr val="002060"/>
                </a:solidFill>
                <a:latin typeface="Times New Roman"/>
              </a:rPr>
              <a:t>2026 год </a:t>
            </a:r>
            <a:r>
              <a:rPr lang="ru" sz="2700" b="1" i="1" dirty="0">
                <a:solidFill>
                  <a:srgbClr val="002060"/>
                </a:solidFill>
                <a:latin typeface="Times New Roman"/>
              </a:rPr>
              <a:t>и плановый </a:t>
            </a:r>
            <a:r>
              <a:rPr lang="ru" sz="2700" b="1" i="1" dirty="0" smtClean="0">
                <a:solidFill>
                  <a:srgbClr val="002060"/>
                </a:solidFill>
                <a:latin typeface="Times New Roman"/>
              </a:rPr>
              <a:t>период 2027 </a:t>
            </a:r>
            <a:r>
              <a:rPr lang="ru" sz="2700" b="1" i="1" dirty="0">
                <a:solidFill>
                  <a:srgbClr val="002060"/>
                </a:solidFill>
                <a:latin typeface="Times New Roman"/>
              </a:rPr>
              <a:t>и </a:t>
            </a:r>
            <a:r>
              <a:rPr lang="ru" sz="2700" b="1" i="1" dirty="0" smtClean="0">
                <a:solidFill>
                  <a:srgbClr val="002060"/>
                </a:solidFill>
                <a:latin typeface="Times New Roman"/>
              </a:rPr>
              <a:t>2028 годов</a:t>
            </a:r>
            <a:endParaRPr lang="ru" sz="2700" b="1" i="1" dirty="0">
              <a:solidFill>
                <a:srgbClr val="002060"/>
              </a:solidFill>
              <a:latin typeface="Times New Roman"/>
            </a:endParaRPr>
          </a:p>
        </p:txBody>
      </p:sp>
      <p:graphicFrame>
        <p:nvGraphicFramePr>
          <p:cNvPr id="14" name="Диаграмма 13"/>
          <p:cNvGraphicFramePr/>
          <p:nvPr>
            <p:extLst>
              <p:ext uri="{D42A27DB-BD31-4B8C-83A1-F6EECF244321}">
                <p14:modId xmlns:p14="http://schemas.microsoft.com/office/powerpoint/2010/main" val="262454059"/>
              </p:ext>
            </p:extLst>
          </p:nvPr>
        </p:nvGraphicFramePr>
        <p:xfrm>
          <a:off x="839416" y="1341413"/>
          <a:ext cx="10297144" cy="66247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69976" y="381002"/>
            <a:ext cx="7159752" cy="405384"/>
          </a:xfrm>
          <a:prstGeom prst="rect">
            <a:avLst/>
          </a:prstGeom>
          <a:noFill/>
        </p:spPr>
        <p:txBody>
          <a:bodyPr wrap="none" lIns="0" tIns="0" rIns="0" bIns="0">
            <a:noAutofit/>
          </a:bodyPr>
          <a:lstStyle/>
          <a:p>
            <a:r>
              <a:rPr lang="ru" sz="2700" b="1" i="1" dirty="0">
                <a:solidFill>
                  <a:srgbClr val="002060"/>
                </a:solidFill>
                <a:latin typeface="Times New Roman"/>
              </a:rPr>
              <a:t>Основные параметры </a:t>
            </a:r>
            <a:r>
              <a:rPr lang="ru" sz="2700" b="1" i="1" dirty="0" smtClean="0">
                <a:solidFill>
                  <a:srgbClr val="002060"/>
                </a:solidFill>
                <a:latin typeface="Times New Roman"/>
              </a:rPr>
              <a:t>бюджета </a:t>
            </a:r>
            <a:r>
              <a:rPr lang="ru" sz="2700" b="1" i="1" dirty="0">
                <a:solidFill>
                  <a:srgbClr val="002060"/>
                </a:solidFill>
                <a:latin typeface="Times New Roman"/>
              </a:rPr>
              <a:t>на </a:t>
            </a:r>
            <a:r>
              <a:rPr lang="ru" sz="2700" b="1" i="1" dirty="0" smtClean="0">
                <a:solidFill>
                  <a:srgbClr val="002060"/>
                </a:solidFill>
                <a:latin typeface="Times New Roman"/>
              </a:rPr>
              <a:t>2026 год</a:t>
            </a:r>
            <a:endParaRPr lang="ru" sz="2700" b="1" i="1" dirty="0">
              <a:solidFill>
                <a:srgbClr val="002060"/>
              </a:solidFill>
              <a:latin typeface="Times New Roman"/>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74554961"/>
              </p:ext>
            </p:extLst>
          </p:nvPr>
        </p:nvGraphicFramePr>
        <p:xfrm>
          <a:off x="2063552" y="1773461"/>
          <a:ext cx="8433816" cy="4843272"/>
        </p:xfrm>
        <a:graphic>
          <a:graphicData uri="http://schemas.openxmlformats.org/drawingml/2006/table">
            <a:tbl>
              <a:tblPr firstCol="1" bandRow="1">
                <a:tableStyleId>{3C2FFA5D-87B4-456A-9821-1D502468CF0F}</a:tableStyleId>
              </a:tblPr>
              <a:tblGrid>
                <a:gridCol w="3913632"/>
                <a:gridCol w="4520184"/>
              </a:tblGrid>
              <a:tr h="1194816">
                <a:tc>
                  <a:txBody>
                    <a:bodyPr/>
                    <a:lstStyle/>
                    <a:p>
                      <a:pPr indent="0" algn="ctr"/>
                      <a:r>
                        <a:rPr lang="ru" sz="2700" b="1" i="0" kern="1200" dirty="0">
                          <a:ln>
                            <a:noFill/>
                          </a:ln>
                          <a:solidFill>
                            <a:srgbClr val="002060"/>
                          </a:solidFill>
                          <a:latin typeface="Times New Roman"/>
                          <a:ea typeface="+mn-ea"/>
                          <a:cs typeface="+mn-cs"/>
                        </a:rPr>
                        <a:t>Доходы</a:t>
                      </a: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marL="713300" indent="0" algn="ctr"/>
                      <a:r>
                        <a:rPr lang="ru" sz="2700" b="1" i="0" kern="1200" dirty="0" smtClean="0">
                          <a:ln>
                            <a:noFill/>
                          </a:ln>
                          <a:solidFill>
                            <a:srgbClr val="002060"/>
                          </a:solidFill>
                          <a:latin typeface="Times New Roman"/>
                          <a:ea typeface="+mn-ea"/>
                          <a:cs typeface="+mn-cs"/>
                        </a:rPr>
                        <a:t>142 782,9 тыс. руб.</a:t>
                      </a:r>
                      <a:endParaRPr lang="ru" sz="2700" b="1" i="0" kern="1200" dirty="0">
                        <a:ln>
                          <a:noFill/>
                        </a:ln>
                        <a:solidFill>
                          <a:srgbClr val="002060"/>
                        </a:solidFill>
                        <a:latin typeface="Times New Roman"/>
                        <a:ea typeface="+mn-ea"/>
                        <a:cs typeface="+mn-cs"/>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r>
              <a:tr h="658369">
                <a:tc gridSpan="2">
                  <a:txBody>
                    <a:bodyPr/>
                    <a:lstStyle/>
                    <a:p>
                      <a:pPr algn="ctr"/>
                      <a:endParaRPr sz="2700" b="1" i="0" kern="1200" dirty="0">
                        <a:ln>
                          <a:solidFill>
                            <a:srgbClr val="002060"/>
                          </a:solidFill>
                        </a:ln>
                        <a:solidFill>
                          <a:srgbClr val="002060"/>
                        </a:solidFill>
                        <a:latin typeface="Times New Roman"/>
                        <a:ea typeface="+mn-ea"/>
                        <a:cs typeface="+mn-cs"/>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noFill/>
                  </a:tcPr>
                </a:tc>
                <a:tc hMerge="1">
                  <a:txBody>
                    <a:bodyPr/>
                    <a:lstStyle/>
                    <a:p>
                      <a:endParaRPr sz="3200"/>
                    </a:p>
                  </a:txBody>
                  <a:tcPr marL="0" marR="0" marT="0" marB="0"/>
                </a:tc>
              </a:tr>
              <a:tr h="1121664">
                <a:tc>
                  <a:txBody>
                    <a:bodyPr/>
                    <a:lstStyle/>
                    <a:p>
                      <a:pPr indent="0" algn="ctr"/>
                      <a:r>
                        <a:rPr lang="ru" sz="2700" b="1" i="0" kern="1200" dirty="0">
                          <a:ln>
                            <a:noFill/>
                          </a:ln>
                          <a:solidFill>
                            <a:srgbClr val="002060"/>
                          </a:solidFill>
                          <a:latin typeface="Times New Roman"/>
                          <a:ea typeface="+mn-ea"/>
                          <a:cs typeface="+mn-cs"/>
                        </a:rPr>
                        <a:t>Расходы</a:t>
                      </a: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marL="713300" indent="0" algn="ctr"/>
                      <a:r>
                        <a:rPr lang="ru" sz="2700" b="1" i="0" kern="1200" dirty="0" smtClean="0">
                          <a:ln>
                            <a:noFill/>
                          </a:ln>
                          <a:solidFill>
                            <a:srgbClr val="002060"/>
                          </a:solidFill>
                          <a:latin typeface="Times New Roman"/>
                          <a:ea typeface="+mn-ea"/>
                          <a:cs typeface="+mn-cs"/>
                        </a:rPr>
                        <a:t>142 782,9  тыс. руб.</a:t>
                      </a:r>
                      <a:endParaRPr lang="ru" sz="2700" b="1" i="0" kern="1200" dirty="0">
                        <a:ln>
                          <a:noFill/>
                        </a:ln>
                        <a:solidFill>
                          <a:srgbClr val="002060"/>
                        </a:solidFill>
                        <a:latin typeface="Times New Roman"/>
                        <a:ea typeface="+mn-ea"/>
                        <a:cs typeface="+mn-cs"/>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r>
              <a:tr h="652272">
                <a:tc gridSpan="2">
                  <a:txBody>
                    <a:bodyPr/>
                    <a:lstStyle/>
                    <a:p>
                      <a:pPr algn="ctr"/>
                      <a:endParaRPr sz="2700" b="1" i="0" kern="1200" dirty="0">
                        <a:ln>
                          <a:noFill/>
                        </a:ln>
                        <a:solidFill>
                          <a:srgbClr val="002060"/>
                        </a:solidFill>
                        <a:latin typeface="Times New Roman"/>
                        <a:ea typeface="+mn-ea"/>
                        <a:cs typeface="+mn-cs"/>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sz="3100"/>
                    </a:p>
                  </a:txBody>
                  <a:tcPr marL="0" marR="0" marT="0" marB="0"/>
                </a:tc>
              </a:tr>
              <a:tr h="1216151">
                <a:tc>
                  <a:txBody>
                    <a:bodyPr/>
                    <a:lstStyle/>
                    <a:p>
                      <a:pPr indent="0" algn="ctr">
                        <a:lnSpc>
                          <a:spcPct val="86000"/>
                        </a:lnSpc>
                      </a:pPr>
                      <a:r>
                        <a:rPr lang="ru" sz="2700" b="1" i="0" kern="1200" dirty="0">
                          <a:ln>
                            <a:noFill/>
                          </a:ln>
                          <a:solidFill>
                            <a:srgbClr val="002060"/>
                          </a:solidFill>
                          <a:latin typeface="Times New Roman"/>
                          <a:ea typeface="+mn-ea"/>
                          <a:cs typeface="+mn-cs"/>
                        </a:rPr>
                        <a:t>Дефицит/ Профицит</a:t>
                      </a: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indent="0" algn="ctr"/>
                      <a:r>
                        <a:rPr lang="ru" sz="2700" b="1" i="0" kern="1200" dirty="0">
                          <a:ln>
                            <a:noFill/>
                          </a:ln>
                          <a:solidFill>
                            <a:srgbClr val="002060"/>
                          </a:solidFill>
                          <a:latin typeface="Times New Roman"/>
                          <a:ea typeface="+mn-ea"/>
                          <a:cs typeface="+mn-cs"/>
                        </a:rPr>
                        <a:t>0,0 тыс. руб.</a:t>
                      </a: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41960" y="344425"/>
            <a:ext cx="3758184" cy="384047"/>
          </a:xfrm>
          <a:prstGeom prst="rect">
            <a:avLst/>
          </a:prstGeom>
          <a:noFill/>
        </p:spPr>
        <p:txBody>
          <a:bodyPr wrap="none" lIns="0" tIns="0" rIns="0" bIns="0">
            <a:noAutofit/>
          </a:bodyPr>
          <a:lstStyle/>
          <a:p>
            <a:r>
              <a:rPr lang="ru" sz="2700" b="1" i="1" dirty="0">
                <a:solidFill>
                  <a:srgbClr val="002060"/>
                </a:solidFill>
                <a:latin typeface="Times New Roman"/>
              </a:rPr>
              <a:t>Поступления в бюджет</a:t>
            </a:r>
          </a:p>
        </p:txBody>
      </p:sp>
      <p:sp>
        <p:nvSpPr>
          <p:cNvPr id="5" name="Овал 4"/>
          <p:cNvSpPr/>
          <p:nvPr/>
        </p:nvSpPr>
        <p:spPr>
          <a:xfrm>
            <a:off x="441960" y="2781573"/>
            <a:ext cx="2592288" cy="2448272"/>
          </a:xfrm>
          <a:prstGeom prst="ellipse">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3500000" scaled="1"/>
            <a:tileRect/>
          </a:gradFill>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r>
              <a:rPr lang="ru-RU" dirty="0" smtClean="0"/>
              <a:t>Доходы </a:t>
            </a:r>
          </a:p>
          <a:p>
            <a:pPr algn="ctr"/>
            <a:r>
              <a:rPr lang="ru-RU" dirty="0" smtClean="0"/>
              <a:t>142 782,9 тыс. руб</a:t>
            </a:r>
            <a:r>
              <a:rPr lang="ru-RU" dirty="0"/>
              <a:t>.</a:t>
            </a:r>
          </a:p>
          <a:p>
            <a:pPr algn="ctr"/>
            <a:endParaRPr lang="ru-RU" dirty="0"/>
          </a:p>
        </p:txBody>
      </p:sp>
      <p:sp>
        <p:nvSpPr>
          <p:cNvPr id="6" name="Овал 5"/>
          <p:cNvSpPr/>
          <p:nvPr/>
        </p:nvSpPr>
        <p:spPr>
          <a:xfrm>
            <a:off x="3863752" y="1125391"/>
            <a:ext cx="3168352" cy="1584176"/>
          </a:xfrm>
          <a:prstGeom prst="ellips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r>
              <a:rPr lang="ru-RU" dirty="0" smtClean="0"/>
              <a:t>Налоговые</a:t>
            </a:r>
            <a:endParaRPr lang="ru-RU" dirty="0"/>
          </a:p>
        </p:txBody>
      </p:sp>
      <p:sp>
        <p:nvSpPr>
          <p:cNvPr id="8" name="Овал 7"/>
          <p:cNvSpPr/>
          <p:nvPr/>
        </p:nvSpPr>
        <p:spPr>
          <a:xfrm>
            <a:off x="3863752" y="5229846"/>
            <a:ext cx="3168352" cy="1584176"/>
          </a:xfrm>
          <a:prstGeom prst="ellips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r>
              <a:rPr lang="ru-RU" dirty="0" smtClean="0"/>
              <a:t>Безвозмездное поступление</a:t>
            </a:r>
            <a:endParaRPr lang="ru-RU" dirty="0"/>
          </a:p>
        </p:txBody>
      </p:sp>
      <p:sp>
        <p:nvSpPr>
          <p:cNvPr id="9" name="Скругленный прямоугольник 8"/>
          <p:cNvSpPr/>
          <p:nvPr/>
        </p:nvSpPr>
        <p:spPr>
          <a:xfrm>
            <a:off x="7665271" y="1485432"/>
            <a:ext cx="4104456" cy="86409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r>
              <a:rPr lang="ru-RU" dirty="0" smtClean="0"/>
              <a:t>Налог на доходы физических лиц </a:t>
            </a:r>
          </a:p>
          <a:p>
            <a:pPr algn="ctr"/>
            <a:r>
              <a:rPr lang="ru-RU" dirty="0" smtClean="0"/>
              <a:t>10 494,7 тыс. руб.</a:t>
            </a:r>
            <a:endParaRPr lang="ru-RU" dirty="0"/>
          </a:p>
        </p:txBody>
      </p:sp>
      <p:sp>
        <p:nvSpPr>
          <p:cNvPr id="10" name="Скругленный прямоугольник 9"/>
          <p:cNvSpPr/>
          <p:nvPr/>
        </p:nvSpPr>
        <p:spPr>
          <a:xfrm>
            <a:off x="7681538" y="5589887"/>
            <a:ext cx="4104456" cy="100811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t"/>
          <a:lstStyle/>
          <a:p>
            <a:pPr algn="ctr"/>
            <a:r>
              <a:rPr lang="ru-RU" dirty="0" smtClean="0"/>
              <a:t>Безвозмездные поступления из</a:t>
            </a:r>
          </a:p>
          <a:p>
            <a:pPr algn="ctr"/>
            <a:r>
              <a:rPr lang="ru-RU" dirty="0" smtClean="0"/>
              <a:t>бюджета Санкт-Петербурга </a:t>
            </a:r>
          </a:p>
          <a:p>
            <a:pPr algn="ctr"/>
            <a:r>
              <a:rPr lang="ru-RU" dirty="0" smtClean="0"/>
              <a:t>132 288,2 тыс. руб.</a:t>
            </a:r>
          </a:p>
          <a:p>
            <a:pPr algn="ct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21208" y="362714"/>
            <a:ext cx="5221224" cy="399289"/>
          </a:xfrm>
          <a:prstGeom prst="rect">
            <a:avLst/>
          </a:prstGeom>
          <a:noFill/>
        </p:spPr>
        <p:txBody>
          <a:bodyPr wrap="none" lIns="0" tIns="0" rIns="0" bIns="0">
            <a:noAutofit/>
          </a:bodyPr>
          <a:lstStyle/>
          <a:p>
            <a:r>
              <a:rPr lang="ru" sz="2700" b="1" i="1" dirty="0">
                <a:solidFill>
                  <a:srgbClr val="002060"/>
                </a:solidFill>
                <a:latin typeface="Times New Roman"/>
              </a:rPr>
              <a:t>Структура </a:t>
            </a:r>
            <a:r>
              <a:rPr lang="ru" sz="2700" b="1" i="1" dirty="0" smtClean="0">
                <a:solidFill>
                  <a:srgbClr val="002060"/>
                </a:solidFill>
                <a:latin typeface="Times New Roman"/>
              </a:rPr>
              <a:t>доходов в 2026 </a:t>
            </a:r>
            <a:r>
              <a:rPr lang="ru" sz="2700" b="1" i="1" dirty="0">
                <a:solidFill>
                  <a:srgbClr val="002060"/>
                </a:solidFill>
                <a:latin typeface="Times New Roman"/>
              </a:rPr>
              <a:t>году</a:t>
            </a:r>
          </a:p>
        </p:txBody>
      </p:sp>
      <p:graphicFrame>
        <p:nvGraphicFramePr>
          <p:cNvPr id="7" name="Диаграмма 6"/>
          <p:cNvGraphicFramePr/>
          <p:nvPr>
            <p:extLst>
              <p:ext uri="{D42A27DB-BD31-4B8C-83A1-F6EECF244321}">
                <p14:modId xmlns:p14="http://schemas.microsoft.com/office/powerpoint/2010/main" val="1012658183"/>
              </p:ext>
            </p:extLst>
          </p:nvPr>
        </p:nvGraphicFramePr>
        <p:xfrm>
          <a:off x="839416" y="1125389"/>
          <a:ext cx="10513168" cy="669674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35864" y="362714"/>
            <a:ext cx="2837688" cy="399289"/>
          </a:xfrm>
          <a:prstGeom prst="rect">
            <a:avLst/>
          </a:prstGeom>
          <a:noFill/>
        </p:spPr>
        <p:txBody>
          <a:bodyPr wrap="none" lIns="0" tIns="0" rIns="0" bIns="0">
            <a:noAutofit/>
          </a:bodyPr>
          <a:lstStyle/>
          <a:p>
            <a:r>
              <a:rPr lang="ru" sz="2400" b="1" dirty="0">
                <a:solidFill>
                  <a:srgbClr val="002060"/>
                </a:solidFill>
                <a:latin typeface="Times New Roman"/>
              </a:rPr>
              <a:t>Сравнение </a:t>
            </a:r>
            <a:r>
              <a:rPr lang="ru" sz="2400" b="1" dirty="0" smtClean="0">
                <a:solidFill>
                  <a:srgbClr val="002060"/>
                </a:solidFill>
                <a:latin typeface="Times New Roman"/>
              </a:rPr>
              <a:t>доходов</a:t>
            </a:r>
            <a:endParaRPr lang="ru" sz="2400" b="1" dirty="0">
              <a:solidFill>
                <a:srgbClr val="002060"/>
              </a:solidFill>
              <a:latin typeface="Times New Roman"/>
            </a:endParaRPr>
          </a:p>
        </p:txBody>
      </p:sp>
      <p:graphicFrame>
        <p:nvGraphicFramePr>
          <p:cNvPr id="17" name="Диаграмма 16"/>
          <p:cNvGraphicFramePr/>
          <p:nvPr>
            <p:extLst>
              <p:ext uri="{D42A27DB-BD31-4B8C-83A1-F6EECF244321}">
                <p14:modId xmlns:p14="http://schemas.microsoft.com/office/powerpoint/2010/main" val="3558587300"/>
              </p:ext>
            </p:extLst>
          </p:nvPr>
        </p:nvGraphicFramePr>
        <p:xfrm>
          <a:off x="335362" y="1197399"/>
          <a:ext cx="11522884" cy="61926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4419</TotalTime>
  <Words>738</Words>
  <Application>Microsoft Office PowerPoint</Application>
  <PresentationFormat>Произвольный</PresentationFormat>
  <Paragraphs>183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Касьян Владимир Иванович (50-307-1W7 - kvi)</dc:creator>
  <cp:lastModifiedBy>Наташа Бунина</cp:lastModifiedBy>
  <cp:revision>90</cp:revision>
  <dcterms:modified xsi:type="dcterms:W3CDTF">2025-12-09T09:33:58Z</dcterms:modified>
</cp:coreProperties>
</file>